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2" r:id="rId3"/>
    <p:sldId id="271" r:id="rId4"/>
    <p:sldId id="273" r:id="rId5"/>
    <p:sldId id="274" r:id="rId6"/>
    <p:sldId id="275" r:id="rId7"/>
    <p:sldId id="265" r:id="rId8"/>
    <p:sldId id="267" r:id="rId9"/>
    <p:sldId id="269" r:id="rId10"/>
    <p:sldId id="277" r:id="rId11"/>
  </p:sldIdLst>
  <p:sldSz cx="12192000" cy="6858000"/>
  <p:notesSz cx="6797675" cy="9926638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6" autoAdjust="0"/>
  </p:normalViewPr>
  <p:slideViewPr>
    <p:cSldViewPr snapToGrid="0">
      <p:cViewPr varScale="1">
        <p:scale>
          <a:sx n="98" d="100"/>
          <a:sy n="98" d="100"/>
        </p:scale>
        <p:origin x="1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ling HERVEGUEN DECLUME" userId="eee58dbd955a6f5e" providerId="LiveId" clId="{C5BDDCCA-10FD-4C11-B131-24DAF9C2C470}"/>
    <pc:docChg chg="undo custSel delSld modSld">
      <pc:chgData name="Meiling HERVEGUEN DECLUME" userId="eee58dbd955a6f5e" providerId="LiveId" clId="{C5BDDCCA-10FD-4C11-B131-24DAF9C2C470}" dt="2026-03-11T20:52:54.928" v="106" actId="1076"/>
      <pc:docMkLst>
        <pc:docMk/>
      </pc:docMkLst>
      <pc:sldChg chg="modSp mod">
        <pc:chgData name="Meiling HERVEGUEN DECLUME" userId="eee58dbd955a6f5e" providerId="LiveId" clId="{C5BDDCCA-10FD-4C11-B131-24DAF9C2C470}" dt="2026-03-11T20:46:41.012" v="77" actId="20577"/>
        <pc:sldMkLst>
          <pc:docMk/>
          <pc:sldMk cId="2557516962" sldId="258"/>
        </pc:sldMkLst>
        <pc:spChg chg="mod">
          <ac:chgData name="Meiling HERVEGUEN DECLUME" userId="eee58dbd955a6f5e" providerId="LiveId" clId="{C5BDDCCA-10FD-4C11-B131-24DAF9C2C470}" dt="2026-03-11T20:46:41.012" v="77" actId="20577"/>
          <ac:spMkLst>
            <pc:docMk/>
            <pc:sldMk cId="2557516962" sldId="258"/>
            <ac:spMk id="2" creationId="{C478B3CD-9828-4280-95EC-5F9D73400FF8}"/>
          </ac:spMkLst>
        </pc:spChg>
      </pc:sldChg>
      <pc:sldChg chg="modSp mod">
        <pc:chgData name="Meiling HERVEGUEN DECLUME" userId="eee58dbd955a6f5e" providerId="LiveId" clId="{C5BDDCCA-10FD-4C11-B131-24DAF9C2C470}" dt="2026-03-11T20:48:54.810" v="90" actId="207"/>
        <pc:sldMkLst>
          <pc:docMk/>
          <pc:sldMk cId="2621867961" sldId="265"/>
        </pc:sldMkLst>
        <pc:spChg chg="mod">
          <ac:chgData name="Meiling HERVEGUEN DECLUME" userId="eee58dbd955a6f5e" providerId="LiveId" clId="{C5BDDCCA-10FD-4C11-B131-24DAF9C2C470}" dt="2026-03-11T20:48:54.810" v="90" actId="207"/>
          <ac:spMkLst>
            <pc:docMk/>
            <pc:sldMk cId="2621867961" sldId="265"/>
            <ac:spMk id="4" creationId="{234682B1-0168-1772-9EEC-6C994C695794}"/>
          </ac:spMkLst>
        </pc:spChg>
      </pc:sldChg>
      <pc:sldChg chg="modSp mod">
        <pc:chgData name="Meiling HERVEGUEN DECLUME" userId="eee58dbd955a6f5e" providerId="LiveId" clId="{C5BDDCCA-10FD-4C11-B131-24DAF9C2C470}" dt="2026-03-11T20:49:07.831" v="91" actId="207"/>
        <pc:sldMkLst>
          <pc:docMk/>
          <pc:sldMk cId="3210347421" sldId="267"/>
        </pc:sldMkLst>
        <pc:spChg chg="mod">
          <ac:chgData name="Meiling HERVEGUEN DECLUME" userId="eee58dbd955a6f5e" providerId="LiveId" clId="{C5BDDCCA-10FD-4C11-B131-24DAF9C2C470}" dt="2026-03-11T20:49:07.831" v="91" actId="207"/>
          <ac:spMkLst>
            <pc:docMk/>
            <pc:sldMk cId="3210347421" sldId="267"/>
            <ac:spMk id="23" creationId="{682B30DA-BBAD-B4A9-860F-D9F867DFD4BB}"/>
          </ac:spMkLst>
        </pc:spChg>
      </pc:sldChg>
      <pc:sldChg chg="modSp mod">
        <pc:chgData name="Meiling HERVEGUEN DECLUME" userId="eee58dbd955a6f5e" providerId="LiveId" clId="{C5BDDCCA-10FD-4C11-B131-24DAF9C2C470}" dt="2026-03-11T20:49:17.001" v="92" actId="207"/>
        <pc:sldMkLst>
          <pc:docMk/>
          <pc:sldMk cId="741124424" sldId="269"/>
        </pc:sldMkLst>
        <pc:spChg chg="mod">
          <ac:chgData name="Meiling HERVEGUEN DECLUME" userId="eee58dbd955a6f5e" providerId="LiveId" clId="{C5BDDCCA-10FD-4C11-B131-24DAF9C2C470}" dt="2026-03-11T20:49:17.001" v="92" actId="207"/>
          <ac:spMkLst>
            <pc:docMk/>
            <pc:sldMk cId="741124424" sldId="269"/>
            <ac:spMk id="6" creationId="{527B4F42-BB7C-54A2-8771-9945ADC96835}"/>
          </ac:spMkLst>
        </pc:spChg>
      </pc:sldChg>
      <pc:sldChg chg="addSp modSp mod">
        <pc:chgData name="Meiling HERVEGUEN DECLUME" userId="eee58dbd955a6f5e" providerId="LiveId" clId="{C5BDDCCA-10FD-4C11-B131-24DAF9C2C470}" dt="2026-03-11T20:47:10.444" v="79" actId="1076"/>
        <pc:sldMkLst>
          <pc:docMk/>
          <pc:sldMk cId="414877179" sldId="271"/>
        </pc:sldMkLst>
        <pc:spChg chg="add mod">
          <ac:chgData name="Meiling HERVEGUEN DECLUME" userId="eee58dbd955a6f5e" providerId="LiveId" clId="{C5BDDCCA-10FD-4C11-B131-24DAF9C2C470}" dt="2026-03-11T20:47:10.444" v="79" actId="1076"/>
          <ac:spMkLst>
            <pc:docMk/>
            <pc:sldMk cId="414877179" sldId="271"/>
            <ac:spMk id="3" creationId="{E016698F-2927-96AC-E403-C8D2A0337709}"/>
          </ac:spMkLst>
        </pc:spChg>
      </pc:sldChg>
      <pc:sldChg chg="modSp mod">
        <pc:chgData name="Meiling HERVEGUEN DECLUME" userId="eee58dbd955a6f5e" providerId="LiveId" clId="{C5BDDCCA-10FD-4C11-B131-24DAF9C2C470}" dt="2026-03-11T20:44:56.105" v="43" actId="20577"/>
        <pc:sldMkLst>
          <pc:docMk/>
          <pc:sldMk cId="1182203100" sldId="272"/>
        </pc:sldMkLst>
        <pc:spChg chg="mod">
          <ac:chgData name="Meiling HERVEGUEN DECLUME" userId="eee58dbd955a6f5e" providerId="LiveId" clId="{C5BDDCCA-10FD-4C11-B131-24DAF9C2C470}" dt="2026-03-11T20:44:56.105" v="43" actId="20577"/>
          <ac:spMkLst>
            <pc:docMk/>
            <pc:sldMk cId="1182203100" sldId="272"/>
            <ac:spMk id="12" creationId="{E8FBE027-5A05-41FD-CE2B-0C74D63E02D8}"/>
          </ac:spMkLst>
        </pc:spChg>
      </pc:sldChg>
      <pc:sldChg chg="addSp modSp mod">
        <pc:chgData name="Meiling HERVEGUEN DECLUME" userId="eee58dbd955a6f5e" providerId="LiveId" clId="{C5BDDCCA-10FD-4C11-B131-24DAF9C2C470}" dt="2026-03-11T20:47:30.974" v="82"/>
        <pc:sldMkLst>
          <pc:docMk/>
          <pc:sldMk cId="3521422910" sldId="273"/>
        </pc:sldMkLst>
        <pc:spChg chg="add mod">
          <ac:chgData name="Meiling HERVEGUEN DECLUME" userId="eee58dbd955a6f5e" providerId="LiveId" clId="{C5BDDCCA-10FD-4C11-B131-24DAF9C2C470}" dt="2026-03-11T20:47:30.974" v="82"/>
          <ac:spMkLst>
            <pc:docMk/>
            <pc:sldMk cId="3521422910" sldId="273"/>
            <ac:spMk id="3" creationId="{D5AF8F42-E00B-931A-D443-3EBE67A8BC78}"/>
          </ac:spMkLst>
        </pc:spChg>
        <pc:graphicFrameChg chg="mod modGraphic">
          <ac:chgData name="Meiling HERVEGUEN DECLUME" userId="eee58dbd955a6f5e" providerId="LiveId" clId="{C5BDDCCA-10FD-4C11-B131-24DAF9C2C470}" dt="2026-03-11T20:47:29.383" v="81" actId="14100"/>
          <ac:graphicFrameMkLst>
            <pc:docMk/>
            <pc:sldMk cId="3521422910" sldId="273"/>
            <ac:graphicFrameMk id="6" creationId="{0F3797C1-46DD-665A-180A-872443DFC44B}"/>
          </ac:graphicFrameMkLst>
        </pc:graphicFrameChg>
      </pc:sldChg>
      <pc:sldChg chg="addSp modSp mod">
        <pc:chgData name="Meiling HERVEGUEN DECLUME" userId="eee58dbd955a6f5e" providerId="LiveId" clId="{C5BDDCCA-10FD-4C11-B131-24DAF9C2C470}" dt="2026-03-11T20:47:46.540" v="86"/>
        <pc:sldMkLst>
          <pc:docMk/>
          <pc:sldMk cId="2694502589" sldId="274"/>
        </pc:sldMkLst>
        <pc:spChg chg="add mod">
          <ac:chgData name="Meiling HERVEGUEN DECLUME" userId="eee58dbd955a6f5e" providerId="LiveId" clId="{C5BDDCCA-10FD-4C11-B131-24DAF9C2C470}" dt="2026-03-11T20:47:46.540" v="86"/>
          <ac:spMkLst>
            <pc:docMk/>
            <pc:sldMk cId="2694502589" sldId="274"/>
            <ac:spMk id="3" creationId="{521EBCB9-A796-6ED5-08C9-8E5390FBA17D}"/>
          </ac:spMkLst>
        </pc:spChg>
        <pc:graphicFrameChg chg="mod modGraphic">
          <ac:chgData name="Meiling HERVEGUEN DECLUME" userId="eee58dbd955a6f5e" providerId="LiveId" clId="{C5BDDCCA-10FD-4C11-B131-24DAF9C2C470}" dt="2026-03-11T20:47:44.639" v="85" actId="14100"/>
          <ac:graphicFrameMkLst>
            <pc:docMk/>
            <pc:sldMk cId="2694502589" sldId="274"/>
            <ac:graphicFrameMk id="9" creationId="{29FA9C7A-909A-E14F-4195-155881829915}"/>
          </ac:graphicFrameMkLst>
        </pc:graphicFrameChg>
      </pc:sldChg>
      <pc:sldChg chg="addSp modSp mod">
        <pc:chgData name="Meiling HERVEGUEN DECLUME" userId="eee58dbd955a6f5e" providerId="LiveId" clId="{C5BDDCCA-10FD-4C11-B131-24DAF9C2C470}" dt="2026-03-11T20:48:01.007" v="89"/>
        <pc:sldMkLst>
          <pc:docMk/>
          <pc:sldMk cId="968720308" sldId="275"/>
        </pc:sldMkLst>
        <pc:spChg chg="add mod">
          <ac:chgData name="Meiling HERVEGUEN DECLUME" userId="eee58dbd955a6f5e" providerId="LiveId" clId="{C5BDDCCA-10FD-4C11-B131-24DAF9C2C470}" dt="2026-03-11T20:48:01.007" v="89"/>
          <ac:spMkLst>
            <pc:docMk/>
            <pc:sldMk cId="968720308" sldId="275"/>
            <ac:spMk id="2" creationId="{41E1EA9A-C55F-6D3D-1E86-59E659698CD7}"/>
          </ac:spMkLst>
        </pc:spChg>
        <pc:graphicFrameChg chg="modGraphic">
          <ac:chgData name="Meiling HERVEGUEN DECLUME" userId="eee58dbd955a6f5e" providerId="LiveId" clId="{C5BDDCCA-10FD-4C11-B131-24DAF9C2C470}" dt="2026-03-11T20:47:58.638" v="88" actId="14100"/>
          <ac:graphicFrameMkLst>
            <pc:docMk/>
            <pc:sldMk cId="968720308" sldId="275"/>
            <ac:graphicFrameMk id="9" creationId="{46CCEC09-4782-FC56-89DE-59D25130E1F5}"/>
          </ac:graphicFrameMkLst>
        </pc:graphicFrameChg>
      </pc:sldChg>
      <pc:sldChg chg="del">
        <pc:chgData name="Meiling HERVEGUEN DECLUME" userId="eee58dbd955a6f5e" providerId="LiveId" clId="{C5BDDCCA-10FD-4C11-B131-24DAF9C2C470}" dt="2026-03-11T20:41:36.935" v="3" actId="47"/>
        <pc:sldMkLst>
          <pc:docMk/>
          <pc:sldMk cId="1891619396" sldId="276"/>
        </pc:sldMkLst>
      </pc:sldChg>
      <pc:sldChg chg="addSp modSp mod">
        <pc:chgData name="Meiling HERVEGUEN DECLUME" userId="eee58dbd955a6f5e" providerId="LiveId" clId="{C5BDDCCA-10FD-4C11-B131-24DAF9C2C470}" dt="2026-03-11T20:52:54.928" v="106" actId="1076"/>
        <pc:sldMkLst>
          <pc:docMk/>
          <pc:sldMk cId="2631481340" sldId="277"/>
        </pc:sldMkLst>
        <pc:spChg chg="add mod">
          <ac:chgData name="Meiling HERVEGUEN DECLUME" userId="eee58dbd955a6f5e" providerId="LiveId" clId="{C5BDDCCA-10FD-4C11-B131-24DAF9C2C470}" dt="2026-03-11T20:49:38.499" v="96" actId="207"/>
          <ac:spMkLst>
            <pc:docMk/>
            <pc:sldMk cId="2631481340" sldId="277"/>
            <ac:spMk id="2" creationId="{AEC17B6D-F118-7826-C307-BA33FB3A060C}"/>
          </ac:spMkLst>
        </pc:spChg>
        <pc:spChg chg="mod">
          <ac:chgData name="Meiling HERVEGUEN DECLUME" userId="eee58dbd955a6f5e" providerId="LiveId" clId="{C5BDDCCA-10FD-4C11-B131-24DAF9C2C470}" dt="2026-03-11T20:40:35.551" v="0" actId="6549"/>
          <ac:spMkLst>
            <pc:docMk/>
            <pc:sldMk cId="2631481340" sldId="277"/>
            <ac:spMk id="7" creationId="{F66A8E12-8A4D-0B02-3DEE-F0AD7DC9DF37}"/>
          </ac:spMkLst>
        </pc:spChg>
        <pc:spChg chg="mod">
          <ac:chgData name="Meiling HERVEGUEN DECLUME" userId="eee58dbd955a6f5e" providerId="LiveId" clId="{C5BDDCCA-10FD-4C11-B131-24DAF9C2C470}" dt="2026-03-11T20:40:39.391" v="1" actId="6549"/>
          <ac:spMkLst>
            <pc:docMk/>
            <pc:sldMk cId="2631481340" sldId="277"/>
            <ac:spMk id="9" creationId="{C1403CA1-35F7-FC3D-721B-47FE737E61E5}"/>
          </ac:spMkLst>
        </pc:spChg>
        <pc:picChg chg="add mod">
          <ac:chgData name="Meiling HERVEGUEN DECLUME" userId="eee58dbd955a6f5e" providerId="LiveId" clId="{C5BDDCCA-10FD-4C11-B131-24DAF9C2C470}" dt="2026-03-11T20:52:54.928" v="106" actId="1076"/>
          <ac:picMkLst>
            <pc:docMk/>
            <pc:sldMk cId="2631481340" sldId="277"/>
            <ac:picMk id="11" creationId="{805A87C8-E713-54F3-06B8-23C4D59707FE}"/>
          </ac:picMkLst>
        </pc:picChg>
      </pc:sldChg>
      <pc:sldChg chg="del">
        <pc:chgData name="Meiling HERVEGUEN DECLUME" userId="eee58dbd955a6f5e" providerId="LiveId" clId="{C5BDDCCA-10FD-4C11-B131-24DAF9C2C470}" dt="2026-03-11T20:41:40.382" v="5" actId="47"/>
        <pc:sldMkLst>
          <pc:docMk/>
          <pc:sldMk cId="1408048904" sldId="278"/>
        </pc:sldMkLst>
      </pc:sldChg>
      <pc:sldChg chg="del">
        <pc:chgData name="Meiling HERVEGUEN DECLUME" userId="eee58dbd955a6f5e" providerId="LiveId" clId="{C5BDDCCA-10FD-4C11-B131-24DAF9C2C470}" dt="2026-03-11T20:41:38.685" v="4" actId="47"/>
        <pc:sldMkLst>
          <pc:docMk/>
          <pc:sldMk cId="767351221" sldId="279"/>
        </pc:sldMkLst>
      </pc:sldChg>
      <pc:sldChg chg="del">
        <pc:chgData name="Meiling HERVEGUEN DECLUME" userId="eee58dbd955a6f5e" providerId="LiveId" clId="{C5BDDCCA-10FD-4C11-B131-24DAF9C2C470}" dt="2026-03-11T20:41:35.713" v="2" actId="47"/>
        <pc:sldMkLst>
          <pc:docMk/>
          <pc:sldMk cId="2796381845" sldId="2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-11153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F3C8A5-E142-4C39-BBDB-B98D94E99AA2}" type="datetime1">
              <a:rPr lang="fr-FR" smtClean="0"/>
              <a:t>11/03/2026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2948B1-B6D3-4578-932F-6AE7124E5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2751D-547B-44AC-83E3-50B082F838E5}" type="datetime1">
              <a:rPr lang="fr-FR" smtClean="0"/>
              <a:pPr/>
              <a:t>11/03/2026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2AB528-7684-4A37-99F6-46340DCC2B3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12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9572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81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4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50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6" title="Forme numéro de pag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3986AAC5-DB00-4CAE-99DC-0CFAFD546782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Ajouter un pied de page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53BF4F-93EE-4DDA-838F-E4D1A3DE0EB3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CLIQUEZ POUR MODIFIEZ LE STYLE DU TITRE MAÎTRE</a:t>
            </a:r>
          </a:p>
        </p:txBody>
      </p:sp>
      <p:sp>
        <p:nvSpPr>
          <p:cNvPr id="12" name="Forme libre 6" title="Forme numéro de pag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6BDB29-5D52-48BF-84F3-2CAC3CC7A05C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3FC44B-5687-4DC9-A5A4-564F3710B76D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fr-FR" noProof="0"/>
              <a:t>CLIQUEZ POUR MODIFIEZ LE STYLE DU TITRE MAÎTRE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E54CF9-12E0-4270-BACC-4072F016BD45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517919-FF0D-47A0-B502-98425527B763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4D89CA-EE57-41C0-AB85-DE0DF696F85D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B8612A-E9E2-40E7-91D6-F62F2F2098B8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Espace réservé d’image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6" title="Forme numéro de pag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31059750-7FD5-4946-9F94-97D070B4EC84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9" name="Connecteur droit 8" title="Ligne pleine vertical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DA7AFA-00EA-49E3-9FB3-B96B9FB6C762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5CC562-79F5-4A3D-9B11-1FC976902776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DCA3A4-A0F3-4C4E-A4D5-CC1CADD72FBC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CLIQUEZ POUR MODIFIEZ LE STYLE DU TITRE MAÎTRE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776B0E-817A-4308-BA82-92C673E405E4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4" name="Forme libre 6" title="Forme numéro de pag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5" name="Espace réservé du contenu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6" name="Espace réservé du contenu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6A8CAB1A-328C-4C11-93F1-A450175A1138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4" name="Forme libre 6" title="Forme numéro de pag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6" name="Espace réservé du contenu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CLIQUEZ POUR MODIFIEZ LE STYLE DU TITRE MAÎTRE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fr-FR" noProof="0"/>
              <a:t>CLIQUEZ POUR MODIFIEZ LE STYLE DU TITRE MAÎTRE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2B632-B2F9-4FF5-879A-863C80822423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roite contenu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3D1D55-38C0-47D1-9388-C8FA2C593207}" type="datetime8">
              <a:rPr lang="fr-FR" noProof="0" smtClean="0"/>
              <a:t>11/03/2026 10:29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  <a:p>
            <a:pPr rtl="0"/>
            <a:endParaRPr lang="fr-FR" noProof="0"/>
          </a:p>
        </p:txBody>
      </p:sp>
      <p:sp>
        <p:nvSpPr>
          <p:cNvPr id="6" name="Espace réservé du contenu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sz="3200" noProof="0">
                <a:cs typeface="Segoe UI" panose="020B0502040204020203" pitchFamily="34" charset="0"/>
              </a:rPr>
              <a:t>Modifiez les styles du texte du masque</a:t>
            </a:r>
          </a:p>
        </p:txBody>
      </p:sp>
      <p:sp>
        <p:nvSpPr>
          <p:cNvPr id="8" name="Forme libre 6" title="Forme numéro de pag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fr-FR" noProof="0"/>
              <a:t>CLIQUEZ POUR MODIFIER LE STYLE DU TITRE PRINCIPAL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 6" title="Forme numéro de pag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6061EC83-ADE7-4C42-B5A0-7470C45CD0C7}" type="datetime8">
              <a:rPr lang="fr-FR" noProof="0" smtClean="0"/>
              <a:t>11/03/2026 10:29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Ajouter un pied de page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0" name="Connecteur droit 9" title="Ligne pleine horizontal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loulecassecou.fr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duscol.education.fr/998/apprendre-porter-secours-premier-deg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eps.education.pf/ppms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nseignant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73506"/>
            <a:ext cx="12240000" cy="690664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246317" y="-200675"/>
            <a:ext cx="7034362" cy="3062910"/>
          </a:xfrm>
        </p:spPr>
        <p:txBody>
          <a:bodyPr rtlCol="0"/>
          <a:lstStyle/>
          <a:p>
            <a:pPr rtl="0"/>
            <a:r>
              <a:rPr lang="fr-FR" sz="8000" dirty="0">
                <a:solidFill>
                  <a:schemeClr val="tx1"/>
                </a:solidFill>
              </a:rPr>
              <a:t>PPMS </a:t>
            </a:r>
            <a:br>
              <a:rPr lang="fr-FR" sz="8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accent1"/>
                </a:solidFill>
              </a:rPr>
              <a:t>PLAN PARTICULIER DE MISE EN SURETE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919" y="4752620"/>
            <a:ext cx="7034362" cy="1052898"/>
          </a:xfrm>
        </p:spPr>
        <p:txBody>
          <a:bodyPr rtlCol="0">
            <a:normAutofit lnSpcReduction="10000"/>
          </a:bodyPr>
          <a:lstStyle/>
          <a:p>
            <a:pPr rtl="0">
              <a:lnSpc>
                <a:spcPct val="100000"/>
              </a:lnSpc>
            </a:pPr>
            <a:r>
              <a:rPr lang="fr-FR" sz="3200" dirty="0">
                <a:solidFill>
                  <a:schemeClr val="tx1"/>
                </a:solidFill>
                <a:cs typeface="Segoe UI" panose="020B0502040204020203" pitchFamily="34" charset="0"/>
              </a:rPr>
              <a:t>Process </a:t>
            </a:r>
          </a:p>
          <a:p>
            <a:pPr>
              <a:lnSpc>
                <a:spcPct val="100000"/>
              </a:lnSpc>
            </a:pPr>
            <a:r>
              <a:rPr lang="fr-FR" sz="3200" dirty="0">
                <a:solidFill>
                  <a:schemeClr val="tx1"/>
                </a:solidFill>
                <a:cs typeface="Segoe UI" panose="020B0502040204020203" pitchFamily="34" charset="0"/>
                <a:hlinkClick r:id="rId5"/>
              </a:rPr>
              <a:t>https://eps.education.pf/ppms/</a:t>
            </a:r>
            <a:endParaRPr lang="fr-FR" sz="3200" dirty="0">
              <a:solidFill>
                <a:schemeClr val="tx1"/>
              </a:solidFill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fr-FR" sz="3200" dirty="0">
              <a:solidFill>
                <a:schemeClr val="tx1"/>
              </a:solidFill>
              <a:cs typeface="Segoe UI" panose="020B0502040204020203" pitchFamily="34" charset="0"/>
            </a:endParaRPr>
          </a:p>
          <a:p>
            <a:pPr rtl="0">
              <a:lnSpc>
                <a:spcPct val="100000"/>
              </a:lnSpc>
            </a:pPr>
            <a:endParaRPr lang="fr-FR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4" name="Espace réservé du numéro de diapositive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fr-FR" smtClean="0"/>
              <a:t>1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159727" y="183906"/>
            <a:ext cx="7376746" cy="4149970"/>
            <a:chOff x="2989385" y="1679331"/>
            <a:chExt cx="7376746" cy="2681654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2989385" y="4354131"/>
              <a:ext cx="12996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9066335" y="4360985"/>
              <a:ext cx="129979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5CD65CB3-D20D-A1F0-4D80-0CF0F21B4C06}"/>
              </a:ext>
            </a:extLst>
          </p:cNvPr>
          <p:cNvSpPr txBox="1"/>
          <p:nvPr/>
        </p:nvSpPr>
        <p:spPr>
          <a:xfrm>
            <a:off x="9382125" y="3829050"/>
            <a:ext cx="14192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0" dirty="0">
                <a:solidFill>
                  <a:srgbClr val="FFC000"/>
                </a:solidFill>
              </a:rPr>
              <a:t>?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8C86E3B-D5DB-A426-551C-2AF7A2CC8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6" y="183906"/>
            <a:ext cx="1507148" cy="1437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4E75BBB-EF31-2E72-22C9-FB1D4ED12964}"/>
              </a:ext>
            </a:extLst>
          </p:cNvPr>
          <p:cNvSpPr txBox="1"/>
          <p:nvPr/>
        </p:nvSpPr>
        <p:spPr>
          <a:xfrm>
            <a:off x="42862" y="6135894"/>
            <a:ext cx="12106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Lien : APS – </a:t>
            </a:r>
            <a:r>
              <a:rPr lang="fr-FR" sz="1800" dirty="0">
                <a:hlinkClick r:id="rId7"/>
              </a:rPr>
              <a:t>https://eduscol.education.fr/998/apprendre-porter-secours-premier-degre</a:t>
            </a:r>
            <a:r>
              <a:rPr lang="fr-FR" sz="1800" dirty="0"/>
              <a:t>   </a:t>
            </a:r>
            <a:br>
              <a:rPr lang="fr-FR" sz="1800" dirty="0"/>
            </a:br>
            <a:r>
              <a:rPr lang="fr-FR" dirty="0" err="1"/>
              <a:t>Bilou</a:t>
            </a:r>
            <a:r>
              <a:rPr lang="fr-FR" dirty="0"/>
              <a:t> le casse-cou : </a:t>
            </a:r>
            <a:r>
              <a:rPr lang="fr-FR" sz="1800" dirty="0">
                <a:hlinkClick r:id="rId8"/>
              </a:rPr>
              <a:t>https://www.biloulecassecou.fr/</a:t>
            </a:r>
            <a:r>
              <a:rPr lang="fr-FR" sz="1800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B564E09-00B4-386E-25E9-D58F8A1020D7}"/>
              </a:ext>
            </a:extLst>
          </p:cNvPr>
          <p:cNvSpPr txBox="1"/>
          <p:nvPr/>
        </p:nvSpPr>
        <p:spPr>
          <a:xfrm>
            <a:off x="9163050" y="6634278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CPAIEN CIR 8 - Mei Ling HERVEGUEN DECLUME</a:t>
            </a:r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20EBF2E-6AE5-DA59-35EA-F1DD8B73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44" y="794945"/>
            <a:ext cx="3831336" cy="4956048"/>
          </a:xfrm>
        </p:spPr>
        <p:txBody>
          <a:bodyPr>
            <a:normAutofit fontScale="90000"/>
          </a:bodyPr>
          <a:lstStyle/>
          <a:p>
            <a:r>
              <a:rPr lang="fr-FR" dirty="0"/>
              <a:t>FORMATION GESTION DE CRISE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sz="1200" dirty="0"/>
              <a:t>Personnel à inscrire pour l’année N+1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8ED04AF-A2E2-E2D3-BC20-3A69D2E4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0" y="794945"/>
            <a:ext cx="1704975" cy="431996"/>
          </a:xfrm>
          <a:solidFill>
            <a:schemeClr val="accent3"/>
          </a:solidFill>
        </p:spPr>
        <p:txBody>
          <a:bodyPr>
            <a:normAutofit fontScale="92500" lnSpcReduction="10000"/>
          </a:bodyPr>
          <a:lstStyle/>
          <a:p>
            <a:r>
              <a:rPr lang="fr-FR" dirty="0"/>
              <a:t>F1 (4 jours)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66A8E12-8A4D-0B02-3DEE-F0AD7DC9D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265097"/>
            <a:ext cx="6245352" cy="2435729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08AC59-65B8-67D3-BBCA-533D8E520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1600" y="3849953"/>
            <a:ext cx="1581150" cy="500426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fr-FR" dirty="0"/>
              <a:t>F2 (4 jours)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1403CA1-35F7-FC3D-721B-47FE737E6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1600" y="4499506"/>
            <a:ext cx="6245352" cy="226324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629706-00C6-10FD-F0D0-95B567B9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fr-FR" noProof="0" smtClean="0"/>
              <a:t>10</a:t>
            </a:fld>
            <a:endParaRPr lang="fr-FR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B6EC71C-3029-98E6-1B57-570994763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1" y="952304"/>
            <a:ext cx="1059106" cy="1009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EC17B6D-F118-7826-C307-BA33FB3A060C}"/>
              </a:ext>
            </a:extLst>
          </p:cNvPr>
          <p:cNvSpPr txBox="1"/>
          <p:nvPr/>
        </p:nvSpPr>
        <p:spPr>
          <a:xfrm>
            <a:off x="0" y="6631945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CPAIEN CIR 8 - Mei Ling HERVEGUEN DECLUME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05A87C8-E713-54F3-06B8-23C4D5970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5" y="3020853"/>
            <a:ext cx="4982454" cy="135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8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794973-B61F-988E-903E-BE443B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fr-FR" noProof="0" smtClean="0"/>
              <a:t>2</a:t>
            </a:fld>
            <a:endParaRPr lang="fr-FR" noProof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8FBE027-5A05-41FD-CE2B-0C74D63E0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0" y="38915"/>
            <a:ext cx="10164129" cy="18928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Le Plan Particulier de Mise en Sûreté (PPMS) </a:t>
            </a: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et l'Enseignement Moral et Civique (</a:t>
            </a:r>
            <a:r>
              <a:rPr kumimoji="0" lang="fr-FR" altLang="fr-FR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EMC</a:t>
            </a: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) sont les cadres principaux pour l'éducation aux risques majeurs à l'école primaire.</a:t>
            </a:r>
            <a:b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</a:b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L'approche est généralement </a:t>
            </a:r>
            <a:r>
              <a:rPr kumimoji="0" lang="fr-FR" altLang="fr-FR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progressive et spiralaire</a:t>
            </a: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, les notions étant approfondies à chaque cycle.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</a:b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Les risques majeurs (intrusion, alerte incendie, tsunami) sont abordés à travers les deux conduites à tenir fondamentales du PPMS :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l'évacuation</a:t>
            </a: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(pour l'alerte incendie) et la </a:t>
            </a:r>
            <a:r>
              <a:rPr kumimoji="0" lang="fr-FR" altLang="fr-FR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mise à l'abri/confinement</a:t>
            </a: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(</a:t>
            </a:r>
            <a:r>
              <a:rPr lang="fr-FR" altLang="fr-FR" sz="1500" dirty="0">
                <a:latin typeface="Google Sans Text"/>
              </a:rPr>
              <a:t>le tsunami, </a:t>
            </a: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pour l'intrusion, </a:t>
            </a:r>
            <a:r>
              <a:rPr lang="fr-FR" altLang="fr-FR" sz="1500" dirty="0">
                <a:latin typeface="Google Sans Text"/>
              </a:rPr>
              <a:t>agressions, </a:t>
            </a: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ou d'autres risques majeurs comme les risques chimiques, tempêtes, etc.).</a:t>
            </a:r>
            <a:endParaRPr kumimoji="0" lang="fr-FR" altLang="fr-F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BD52B51-3025-0F01-D295-13CE013E0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24" y="2146076"/>
            <a:ext cx="10164129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Séquence type pour l'étude d'un risque majeur (Tsunami, Intrusion)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Une séquence pédagogique en EMC pour aborder un risque majeur se déroule souvent en plusieurs phases :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 Tex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oogle Sans Text"/>
              </a:rPr>
              <a:t>Identifier la menace et l'alerte</a:t>
            </a:r>
            <a:endParaRPr kumimoji="0" lang="fr-FR" altLang="fr-FR" sz="13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Google Sans Text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Questionner le monde/Géographie (Cycle 3)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: </a:t>
            </a: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Où le risque de tsunami existe-t-il ? </a:t>
            </a:r>
            <a:b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</a:b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                                                                                    Qu'est-ce qu'une intrusion ? </a:t>
            </a:r>
            <a:b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</a:b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                                                                                    Pourquoi une école doit-elle se protéger 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EMC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: </a:t>
            </a: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Découverte du </a:t>
            </a:r>
            <a:r>
              <a:rPr kumimoji="0" lang="fr-FR" altLang="fr-FR" sz="13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signal d'alerte</a:t>
            </a: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 spécifique (sonnerie PPMS, alarme intrusion...).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oogle Sans Text"/>
              </a:rPr>
              <a:t>Comprendre les conduites à tenir</a:t>
            </a:r>
            <a:endParaRPr kumimoji="0" lang="fr-FR" altLang="fr-FR" sz="13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Google Sans Text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Mise en situation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: </a:t>
            </a: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Discussion sur ce qu'il faut faire pour se </a:t>
            </a:r>
            <a:r>
              <a:rPr kumimoji="0" lang="fr-FR" altLang="fr-FR" sz="13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protéger</a:t>
            </a:r>
            <a:br>
              <a:rPr kumimoji="0" lang="fr-FR" altLang="fr-FR" sz="13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</a:br>
            <a:r>
              <a:rPr kumimoji="0" lang="fr-FR" altLang="fr-FR" sz="13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                                   </a:t>
            </a: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 (se cacher, se barricader, monter, évacuer)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Construction de la règle collective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: </a:t>
            </a: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Élaboration collective des </a:t>
            </a:r>
            <a:r>
              <a:rPr kumimoji="0" lang="fr-FR" altLang="fr-FR" sz="13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consignes</a:t>
            </a: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 de l'école </a:t>
            </a:r>
            <a:b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</a:b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                                                                 (le quoi faire et le pourquoi).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Notion de bien-être et de sécurité (Cycle 2/3)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: </a:t>
            </a: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Pourquoi le </a:t>
            </a:r>
            <a:r>
              <a:rPr kumimoji="0" lang="fr-FR" altLang="fr-FR" sz="13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silence absolu</a:t>
            </a: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 est-il essentiel en cas d'intrusion ? </a:t>
            </a:r>
            <a:b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</a:b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                                                                                      Pourquoi la </a:t>
            </a:r>
            <a:r>
              <a:rPr kumimoji="0" lang="fr-FR" altLang="fr-FR" sz="13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hauteur</a:t>
            </a: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 est-elle vitale en cas de tsunami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oogle Sans Text"/>
              </a:rPr>
              <a:t>Mémoriser et appliquer</a:t>
            </a:r>
            <a:endParaRPr kumimoji="0" lang="fr-FR" altLang="fr-FR" sz="13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Google Sans Text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Exercices pratiques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: </a:t>
            </a:r>
            <a:b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</a:b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Réalisation d'exercices </a:t>
            </a:r>
            <a:r>
              <a:rPr kumimoji="0" lang="fr-FR" altLang="fr-FR" sz="13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PPMS</a:t>
            </a: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 spécifiques </a:t>
            </a:r>
            <a:b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</a:br>
            <a:r>
              <a:rPr kumimoji="0" lang="fr-FR" altLang="fr-FR" sz="13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(confinement "Attentat-intrusion", évacuation Tsunami si pertinent localement, exercice incendie).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Évaluation/Retour d'expérience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(</a:t>
            </a:r>
            <a:r>
              <a:rPr kumimoji="0" lang="fr-FR" altLang="fr-FR" sz="13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RetEx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) : </a:t>
            </a:r>
            <a:b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</a:b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Débriefing après l'exercice pour identifier les réussites et les points à améliorer, renforçant la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responsabilité individuelle et collective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oogle Sans Text"/>
              </a:rPr>
              <a:t> (EMC).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9D7408-5394-1F57-9658-3CBBA4EA9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02" y="350298"/>
            <a:ext cx="1059106" cy="1009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0FC0746-2F18-C512-E3AD-E85C3F3C8E9E}"/>
              </a:ext>
            </a:extLst>
          </p:cNvPr>
          <p:cNvSpPr txBox="1"/>
          <p:nvPr/>
        </p:nvSpPr>
        <p:spPr>
          <a:xfrm>
            <a:off x="6429375" y="6353813"/>
            <a:ext cx="5863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Support vidéos lien - https://eps.education.pf/textes-officiels/ppms/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2CF0F2-48AC-BB8E-00F1-EF4136242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0" y="2415368"/>
            <a:ext cx="2550703" cy="25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BA40FD-9433-5859-51B7-A6E5ECC1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fr-FR" noProof="0" smtClean="0"/>
              <a:t>3</a:t>
            </a:fld>
            <a:endParaRPr lang="fr-FR" noProof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27CBDA1-9C84-1719-1021-D178DD9C5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07573"/>
              </p:ext>
            </p:extLst>
          </p:nvPr>
        </p:nvGraphicFramePr>
        <p:xfrm>
          <a:off x="2550365" y="613749"/>
          <a:ext cx="7526695" cy="59531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90644">
                  <a:extLst>
                    <a:ext uri="{9D8B030D-6E8A-4147-A177-3AD203B41FA5}">
                      <a16:colId xmlns:a16="http://schemas.microsoft.com/office/drawing/2014/main" val="1833642357"/>
                    </a:ext>
                  </a:extLst>
                </a:gridCol>
                <a:gridCol w="1280754">
                  <a:extLst>
                    <a:ext uri="{9D8B030D-6E8A-4147-A177-3AD203B41FA5}">
                      <a16:colId xmlns:a16="http://schemas.microsoft.com/office/drawing/2014/main" val="2863517187"/>
                    </a:ext>
                  </a:extLst>
                </a:gridCol>
                <a:gridCol w="2817845">
                  <a:extLst>
                    <a:ext uri="{9D8B030D-6E8A-4147-A177-3AD203B41FA5}">
                      <a16:colId xmlns:a16="http://schemas.microsoft.com/office/drawing/2014/main" val="743916843"/>
                    </a:ext>
                  </a:extLst>
                </a:gridCol>
                <a:gridCol w="2637452">
                  <a:extLst>
                    <a:ext uri="{9D8B030D-6E8A-4147-A177-3AD203B41FA5}">
                      <a16:colId xmlns:a16="http://schemas.microsoft.com/office/drawing/2014/main" val="224876604"/>
                    </a:ext>
                  </a:extLst>
                </a:gridCol>
              </a:tblGrid>
              <a:tr h="4004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>
                          <a:solidFill>
                            <a:schemeClr val="accent2"/>
                          </a:solidFill>
                          <a:effectLst/>
                        </a:rPr>
                        <a:t>Cycle</a:t>
                      </a:r>
                      <a:endParaRPr lang="fr-FR" sz="1200">
                        <a:solidFill>
                          <a:schemeClr val="accent2"/>
                        </a:solidFill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 dirty="0">
                          <a:solidFill>
                            <a:schemeClr val="accent2"/>
                          </a:solidFill>
                          <a:effectLst/>
                        </a:rPr>
                        <a:t>Niveaux</a:t>
                      </a:r>
                      <a:endParaRPr lang="fr-FR" sz="1200" dirty="0">
                        <a:solidFill>
                          <a:schemeClr val="accent2"/>
                        </a:solidFill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>
                          <a:solidFill>
                            <a:schemeClr val="accent2"/>
                          </a:solidFill>
                          <a:effectLst/>
                        </a:rPr>
                        <a:t>Thèmes et Compétences Clés</a:t>
                      </a:r>
                      <a:endParaRPr lang="fr-FR" sz="1200">
                        <a:solidFill>
                          <a:schemeClr val="accent2"/>
                        </a:solidFill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 dirty="0">
                          <a:solidFill>
                            <a:schemeClr val="accent2"/>
                          </a:solidFill>
                          <a:effectLst/>
                        </a:rPr>
                        <a:t>Exemples d'Activités Liées aux Risques</a:t>
                      </a:r>
                      <a:endParaRPr lang="fr-FR" sz="1200" dirty="0">
                        <a:solidFill>
                          <a:schemeClr val="accent2"/>
                        </a:solidFill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extLst>
                  <a:ext uri="{0D108BD9-81ED-4DB2-BD59-A6C34878D82A}">
                    <a16:rowId xmlns:a16="http://schemas.microsoft.com/office/drawing/2014/main" val="324129447"/>
                  </a:ext>
                </a:extLst>
              </a:tr>
              <a:tr h="15114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>
                          <a:effectLst/>
                        </a:rPr>
                        <a:t>Cycle 1</a:t>
                      </a:r>
                      <a:endParaRPr lang="fr-FR" sz="1200"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dirty="0">
                          <a:effectLst/>
                        </a:rPr>
                        <a:t>Maternelle 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(PS, MS, GS)</a:t>
                      </a:r>
                      <a:endParaRPr lang="fr-FR" sz="1200" dirty="0"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>
                          <a:effectLst/>
                        </a:rPr>
                        <a:t>Identifier le danger pour prévenir le risque</a:t>
                      </a:r>
                      <a:r>
                        <a:rPr lang="fr-FR" sz="1200">
                          <a:effectLst/>
                        </a:rPr>
                        <a:t> dans l'environnement immédiat de l'enfant (maison, école).</a:t>
                      </a:r>
                      <a:endParaRPr lang="fr-FR" sz="1200"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dirty="0">
                          <a:effectLst/>
                        </a:rPr>
                        <a:t>Découvrir le rôle des </a:t>
                      </a:r>
                      <a:r>
                        <a:rPr lang="fr-FR" sz="1200" b="1" dirty="0">
                          <a:effectLst/>
                        </a:rPr>
                        <a:t>adultes référents</a:t>
                      </a:r>
                      <a:r>
                        <a:rPr lang="fr-FR" sz="1200" dirty="0">
                          <a:effectLst/>
                        </a:rPr>
                        <a:t> et les </a:t>
                      </a:r>
                      <a:r>
                        <a:rPr lang="fr-FR" sz="1200" b="1" dirty="0">
                          <a:effectLst/>
                        </a:rPr>
                        <a:t>endroits sûrs</a:t>
                      </a:r>
                      <a:r>
                        <a:rPr lang="fr-FR" sz="1200" dirty="0">
                          <a:effectLst/>
                        </a:rPr>
                        <a:t> (lieu de rassemblement, lieu de confinement). </a:t>
                      </a:r>
                    </a:p>
                    <a:p>
                      <a:pPr>
                        <a:buNone/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fr-FR" sz="1200" dirty="0">
                          <a:effectLst/>
                        </a:rPr>
                        <a:t>Apprendre à </a:t>
                      </a:r>
                      <a:r>
                        <a:rPr lang="fr-FR" sz="1200" b="1" dirty="0">
                          <a:effectLst/>
                        </a:rPr>
                        <a:t>arrêter son activité</a:t>
                      </a:r>
                      <a:r>
                        <a:rPr lang="fr-FR" sz="1200" dirty="0">
                          <a:effectLst/>
                        </a:rPr>
                        <a:t> et à </a:t>
                      </a:r>
                      <a:r>
                        <a:rPr lang="fr-FR" sz="1200" b="1" dirty="0">
                          <a:effectLst/>
                        </a:rPr>
                        <a:t>écouter l'adulte</a:t>
                      </a:r>
                      <a:r>
                        <a:rPr lang="fr-FR" sz="1200" dirty="0">
                          <a:effectLst/>
                        </a:rPr>
                        <a:t> lors d'un signal d'alerte.</a:t>
                      </a:r>
                      <a:endParaRPr lang="fr-FR" sz="1200" dirty="0"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extLst>
                  <a:ext uri="{0D108BD9-81ED-4DB2-BD59-A6C34878D82A}">
                    <a16:rowId xmlns:a16="http://schemas.microsoft.com/office/drawing/2014/main" val="2126430079"/>
                  </a:ext>
                </a:extLst>
              </a:tr>
              <a:tr h="17891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 dirty="0">
                          <a:effectLst/>
                        </a:rPr>
                        <a:t>Cycle 2</a:t>
                      </a:r>
                      <a:endParaRPr lang="fr-FR" sz="1200" dirty="0"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dirty="0">
                          <a:effectLst/>
                        </a:rPr>
                        <a:t>Élémentaire 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(CP, CE1, CE2)</a:t>
                      </a:r>
                      <a:endParaRPr lang="fr-FR" sz="1200" dirty="0"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dirty="0">
                          <a:effectLst/>
                        </a:rPr>
                        <a:t>Comprendre le </a:t>
                      </a:r>
                      <a:r>
                        <a:rPr lang="fr-FR" sz="1200" b="1" dirty="0">
                          <a:effectLst/>
                        </a:rPr>
                        <a:t>bien-fondé des règles et des consignes</a:t>
                      </a:r>
                      <a:r>
                        <a:rPr lang="fr-FR" sz="1200" dirty="0">
                          <a:effectLst/>
                        </a:rPr>
                        <a:t> pour la sécurité. 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Connaître les </a:t>
                      </a:r>
                      <a:r>
                        <a:rPr lang="fr-FR" sz="1200" b="1" dirty="0">
                          <a:effectLst/>
                        </a:rPr>
                        <a:t>services d'urgence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(15, 17, 18, 112).</a:t>
                      </a:r>
                      <a:endParaRPr lang="fr-FR" sz="1200" dirty="0"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dirty="0">
                          <a:effectLst/>
                        </a:rPr>
                        <a:t>Distinguer les différents </a:t>
                      </a:r>
                      <a:r>
                        <a:rPr lang="fr-FR" sz="1200" b="1" dirty="0">
                          <a:effectLst/>
                        </a:rPr>
                        <a:t>signaux d'alerte</a:t>
                      </a:r>
                      <a:r>
                        <a:rPr lang="fr-FR" sz="1200" dirty="0">
                          <a:effectLst/>
                        </a:rPr>
                        <a:t> (incendie vs. risque majeur/intrusion). </a:t>
                      </a:r>
                    </a:p>
                    <a:p>
                      <a:pPr>
                        <a:buNone/>
                      </a:pPr>
                      <a:endParaRPr lang="fr-FR" sz="1200" b="1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fr-FR" sz="1200" b="1" dirty="0">
                          <a:effectLst/>
                        </a:rPr>
                        <a:t>Décrire les actions</a:t>
                      </a:r>
                      <a:r>
                        <a:rPr lang="fr-FR" sz="1200" dirty="0">
                          <a:effectLst/>
                        </a:rPr>
                        <a:t> à mener (s'abriter, se cacher, évacuer). </a:t>
                      </a:r>
                    </a:p>
                    <a:p>
                      <a:pPr>
                        <a:buNone/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fr-FR" sz="1200" dirty="0">
                          <a:effectLst/>
                        </a:rPr>
                        <a:t>Mise en œuvre des </a:t>
                      </a:r>
                      <a:r>
                        <a:rPr lang="fr-FR" sz="1200" b="1" dirty="0">
                          <a:effectLst/>
                        </a:rPr>
                        <a:t>exercices PPMS</a:t>
                      </a:r>
                      <a:r>
                        <a:rPr lang="fr-FR" sz="1200" dirty="0">
                          <a:effectLst/>
                        </a:rPr>
                        <a:t> simples (évacuation et confinement).</a:t>
                      </a:r>
                      <a:endParaRPr lang="fr-FR" sz="1200" dirty="0"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extLst>
                  <a:ext uri="{0D108BD9-81ED-4DB2-BD59-A6C34878D82A}">
                    <a16:rowId xmlns:a16="http://schemas.microsoft.com/office/drawing/2014/main" val="1010544190"/>
                  </a:ext>
                </a:extLst>
              </a:tr>
              <a:tr h="22520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 dirty="0">
                          <a:effectLst/>
                        </a:rPr>
                        <a:t>Cycle 3</a:t>
                      </a:r>
                      <a:endParaRPr lang="fr-FR" sz="1200" dirty="0"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dirty="0">
                          <a:effectLst/>
                        </a:rPr>
                        <a:t>Élémentaire 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(CM1, CM2)</a:t>
                      </a:r>
                      <a:endParaRPr lang="fr-FR" sz="1200" dirty="0"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dirty="0">
                          <a:effectLst/>
                        </a:rPr>
                        <a:t>Développer l'</a:t>
                      </a:r>
                      <a:r>
                        <a:rPr lang="fr-FR" sz="1200" b="1" dirty="0">
                          <a:effectLst/>
                        </a:rPr>
                        <a:t>esprit critique</a:t>
                      </a:r>
                      <a:r>
                        <a:rPr lang="fr-FR" sz="1200" dirty="0">
                          <a:effectLst/>
                        </a:rPr>
                        <a:t> et le </a:t>
                      </a:r>
                      <a:r>
                        <a:rPr lang="fr-FR" sz="1200" b="1" dirty="0">
                          <a:effectLst/>
                        </a:rPr>
                        <a:t>discernement face aux risques</a:t>
                      </a:r>
                      <a:r>
                        <a:rPr lang="fr-FR" sz="1200" dirty="0">
                          <a:effectLst/>
                        </a:rPr>
                        <a:t>. 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Acquérir les </a:t>
                      </a:r>
                      <a:r>
                        <a:rPr lang="fr-FR" sz="1200" b="1" dirty="0">
                          <a:effectLst/>
                        </a:rPr>
                        <a:t>gestes de premiers secours</a:t>
                      </a:r>
                      <a:r>
                        <a:rPr lang="fr-FR" sz="1200" dirty="0">
                          <a:effectLst/>
                        </a:rPr>
                        <a:t> (APS). 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Comprendre les </a:t>
                      </a:r>
                      <a:r>
                        <a:rPr lang="fr-FR" sz="1200" b="1" dirty="0">
                          <a:effectLst/>
                        </a:rPr>
                        <a:t>risques majeurs locaux</a:t>
                      </a:r>
                      <a:r>
                        <a:rPr lang="fr-FR" sz="1200" dirty="0">
                          <a:effectLst/>
                        </a:rPr>
                        <a:t>.</a:t>
                      </a:r>
                      <a:endParaRPr lang="fr-FR" sz="1200" dirty="0"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dirty="0">
                          <a:effectLst/>
                        </a:rPr>
                        <a:t>Comprendre la </a:t>
                      </a:r>
                      <a:r>
                        <a:rPr lang="fr-FR" sz="1200" b="1" dirty="0">
                          <a:effectLst/>
                        </a:rPr>
                        <a:t>différence entre alerte incendie et PPMS</a:t>
                      </a:r>
                      <a:r>
                        <a:rPr lang="fr-FR" sz="1200" dirty="0">
                          <a:effectLst/>
                        </a:rPr>
                        <a:t> (évacuation vs. mise à l'abri/confinement). </a:t>
                      </a:r>
                    </a:p>
                    <a:p>
                      <a:pPr>
                        <a:buNone/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fr-FR" sz="1200" dirty="0">
                          <a:effectLst/>
                        </a:rPr>
                        <a:t>Connaître les </a:t>
                      </a:r>
                      <a:r>
                        <a:rPr lang="fr-FR" sz="1200" b="1" dirty="0">
                          <a:effectLst/>
                        </a:rPr>
                        <a:t>spécificités</a:t>
                      </a:r>
                      <a:r>
                        <a:rPr lang="fr-FR" sz="1200" dirty="0">
                          <a:effectLst/>
                        </a:rPr>
                        <a:t> des risques (intrusion: silence et se barricader; tsunami: gagner la hauteur). </a:t>
                      </a:r>
                    </a:p>
                    <a:p>
                      <a:pPr>
                        <a:buNone/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fr-FR" sz="1200" dirty="0">
                          <a:effectLst/>
                        </a:rPr>
                        <a:t>Rôle d'</a:t>
                      </a:r>
                      <a:r>
                        <a:rPr lang="fr-FR" sz="1200" b="1" dirty="0">
                          <a:effectLst/>
                        </a:rPr>
                        <a:t>observateur</a:t>
                      </a:r>
                      <a:r>
                        <a:rPr lang="fr-FR" sz="1200" dirty="0">
                          <a:effectLst/>
                        </a:rPr>
                        <a:t> lors des exercices et contribution à l'</a:t>
                      </a:r>
                      <a:r>
                        <a:rPr lang="fr-FR" sz="1200" b="1" dirty="0">
                          <a:effectLst/>
                        </a:rPr>
                        <a:t>amélioration</a:t>
                      </a:r>
                      <a:r>
                        <a:rPr lang="fr-FR" sz="1200" dirty="0">
                          <a:effectLst/>
                        </a:rPr>
                        <a:t> des consignes.</a:t>
                      </a:r>
                      <a:endParaRPr lang="fr-FR" sz="1200" dirty="0">
                        <a:effectLst/>
                        <a:latin typeface="Google Sans Text"/>
                      </a:endParaRPr>
                    </a:p>
                  </a:txBody>
                  <a:tcPr marL="29770" marR="29770" marT="14885" marB="14885" anchor="ctr"/>
                </a:tc>
                <a:extLst>
                  <a:ext uri="{0D108BD9-81ED-4DB2-BD59-A6C34878D82A}">
                    <a16:rowId xmlns:a16="http://schemas.microsoft.com/office/drawing/2014/main" val="4189973207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31DF3722-BE30-9A4F-039C-9E3A03C25721}"/>
              </a:ext>
            </a:extLst>
          </p:cNvPr>
          <p:cNvSpPr txBox="1"/>
          <p:nvPr/>
        </p:nvSpPr>
        <p:spPr>
          <a:xfrm rot="16200000">
            <a:off x="-1983337" y="3440859"/>
            <a:ext cx="4762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Progression par Cycle en EMC et PPMS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1252FCE-06E5-9810-39AA-76BF443F0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9" y="108826"/>
            <a:ext cx="1059106" cy="1009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016698F-2927-96AC-E403-C8D2A0337709}"/>
              </a:ext>
            </a:extLst>
          </p:cNvPr>
          <p:cNvSpPr txBox="1"/>
          <p:nvPr/>
        </p:nvSpPr>
        <p:spPr>
          <a:xfrm>
            <a:off x="9179093" y="6566909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CPAIEN CIR 8 - Mei Ling HERVEGUEN DECLUME</a:t>
            </a:r>
          </a:p>
        </p:txBody>
      </p:sp>
    </p:spTree>
    <p:extLst>
      <p:ext uri="{BB962C8B-B14F-4D97-AF65-F5344CB8AC3E}">
        <p14:creationId xmlns:p14="http://schemas.microsoft.com/office/powerpoint/2010/main" val="41487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755BB-D57B-09DD-D5C7-5D0034CC5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56C667-AA4C-7537-A2A9-F767D0AD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fr-FR" noProof="0" smtClean="0"/>
              <a:t>4</a:t>
            </a:fld>
            <a:endParaRPr lang="fr-FR" noProof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F3797C1-46DD-665A-180A-872443DFC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6023"/>
              </p:ext>
            </p:extLst>
          </p:nvPr>
        </p:nvGraphicFramePr>
        <p:xfrm>
          <a:off x="1611086" y="833060"/>
          <a:ext cx="9369530" cy="57944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132137">
                  <a:extLst>
                    <a:ext uri="{9D8B030D-6E8A-4147-A177-3AD203B41FA5}">
                      <a16:colId xmlns:a16="http://schemas.microsoft.com/office/drawing/2014/main" val="3610192375"/>
                    </a:ext>
                  </a:extLst>
                </a:gridCol>
                <a:gridCol w="3157732">
                  <a:extLst>
                    <a:ext uri="{9D8B030D-6E8A-4147-A177-3AD203B41FA5}">
                      <a16:colId xmlns:a16="http://schemas.microsoft.com/office/drawing/2014/main" val="3017755309"/>
                    </a:ext>
                  </a:extLst>
                </a:gridCol>
                <a:gridCol w="3079661">
                  <a:extLst>
                    <a:ext uri="{9D8B030D-6E8A-4147-A177-3AD203B41FA5}">
                      <a16:colId xmlns:a16="http://schemas.microsoft.com/office/drawing/2014/main" val="2671521876"/>
                    </a:ext>
                  </a:extLst>
                </a:gridCol>
              </a:tblGrid>
              <a:tr h="3010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Risque majeur</a:t>
                      </a:r>
                      <a:endParaRPr lang="fr-FR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Google Sans Text"/>
                      </a:endParaRPr>
                    </a:p>
                  </a:txBody>
                  <a:tcPr marL="43510" marR="43510" marT="21755" marB="2175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Compétence EMC visée</a:t>
                      </a:r>
                      <a:endParaRPr lang="fr-FR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Google Sans Text"/>
                      </a:endParaRPr>
                    </a:p>
                  </a:txBody>
                  <a:tcPr marL="43510" marR="43510" marT="21755" marB="2175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Activités concrètes</a:t>
                      </a:r>
                      <a:endParaRPr lang="fr-FR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Google Sans Text"/>
                      </a:endParaRPr>
                    </a:p>
                  </a:txBody>
                  <a:tcPr marL="43510" marR="43510" marT="21755" marB="21755" anchor="ctr"/>
                </a:tc>
                <a:extLst>
                  <a:ext uri="{0D108BD9-81ED-4DB2-BD59-A6C34878D82A}">
                    <a16:rowId xmlns:a16="http://schemas.microsoft.com/office/drawing/2014/main" val="969767420"/>
                  </a:ext>
                </a:extLst>
              </a:tr>
              <a:tr h="17300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Alerte Incendie (Évacuation)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43510" marR="43510" marT="21755" marB="2175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dirty="0">
                          <a:effectLst/>
                        </a:rPr>
                        <a:t>S'intégrer dans un groupe,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respecter un itinéraire simple.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43510" marR="43510" marT="21755" marB="2175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"La Chenille Silencieuse"</a:t>
                      </a:r>
                      <a:r>
                        <a:rPr lang="fr-FR" sz="1500" dirty="0">
                          <a:effectLst/>
                        </a:rPr>
                        <a:t> : Entraînement à l'évacuation en se tenant la main (ou à la corde), en </a:t>
                      </a:r>
                      <a:r>
                        <a:rPr lang="fr-FR" sz="1500" i="1" u="sng" dirty="0">
                          <a:effectLst/>
                        </a:rPr>
                        <a:t>marchant vite mais calmement</a:t>
                      </a:r>
                      <a:r>
                        <a:rPr lang="fr-FR" sz="1500" dirty="0">
                          <a:effectLst/>
                        </a:rPr>
                        <a:t>, et en gardant le silence.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L'objectif est d'atteindre le point de rassemblement désigné.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43510" marR="43510" marT="21755" marB="21755" anchor="ctr"/>
                </a:tc>
                <a:extLst>
                  <a:ext uri="{0D108BD9-81ED-4DB2-BD59-A6C34878D82A}">
                    <a16:rowId xmlns:a16="http://schemas.microsoft.com/office/drawing/2014/main" val="2869357905"/>
                  </a:ext>
                </a:extLst>
              </a:tr>
              <a:tr h="1635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Intrusion / Confinement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43510" marR="43510" marT="21755" marB="2175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>
                          <a:effectLst/>
                        </a:rPr>
                        <a:t>Se mettre en sécurité sur signal, reconnaître les lieux sûrs.</a:t>
                      </a:r>
                      <a:endParaRPr lang="fr-FR" sz="1500">
                        <a:effectLst/>
                        <a:latin typeface="Google Sans Text"/>
                      </a:endParaRPr>
                    </a:p>
                  </a:txBody>
                  <a:tcPr marL="43510" marR="43510" marT="21755" marB="2175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"Le Jeu du Silence"</a:t>
                      </a:r>
                      <a:r>
                        <a:rPr lang="fr-FR" sz="1500" dirty="0">
                          <a:effectLst/>
                        </a:rPr>
                        <a:t> :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Sur le signal sonore du PPMS (différent de l'incendie), l'enfant doit </a:t>
                      </a:r>
                      <a:r>
                        <a:rPr lang="fr-FR" sz="1500" i="1" dirty="0">
                          <a:effectLst/>
                        </a:rPr>
                        <a:t>s'immobiliser</a:t>
                      </a:r>
                      <a:r>
                        <a:rPr lang="fr-FR" sz="1500" dirty="0">
                          <a:effectLst/>
                        </a:rPr>
                        <a:t>, </a:t>
                      </a:r>
                      <a:r>
                        <a:rPr lang="fr-FR" sz="1500" u="sng" dirty="0">
                          <a:effectLst/>
                        </a:rPr>
                        <a:t>se taire </a:t>
                      </a:r>
                      <a:r>
                        <a:rPr lang="fr-FR" sz="1500" dirty="0">
                          <a:effectLst/>
                        </a:rPr>
                        <a:t>et se mettre à l'abri sous un meuble ou loin des fenêtres, en attendant le feu vert de l'adulte.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43510" marR="43510" marT="21755" marB="21755" anchor="ctr"/>
                </a:tc>
                <a:extLst>
                  <a:ext uri="{0D108BD9-81ED-4DB2-BD59-A6C34878D82A}">
                    <a16:rowId xmlns:a16="http://schemas.microsoft.com/office/drawing/2014/main" val="1978403191"/>
                  </a:ext>
                </a:extLst>
              </a:tr>
              <a:tr h="21197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>
                          <a:effectLst/>
                        </a:rPr>
                        <a:t>Tsunami / Risque Naturel</a:t>
                      </a:r>
                      <a:endParaRPr lang="fr-FR" sz="1500">
                        <a:effectLst/>
                        <a:latin typeface="Google Sans Text"/>
                      </a:endParaRPr>
                    </a:p>
                  </a:txBody>
                  <a:tcPr marL="43510" marR="43510" marT="21755" marB="2175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dirty="0">
                          <a:effectLst/>
                        </a:rPr>
                        <a:t>Identifier l'adulte comme source d'aide,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se déplacer vers un lieu sûr.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43510" marR="43510" marT="21755" marB="2175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"La Montée en Sécurité"</a:t>
                      </a:r>
                      <a:r>
                        <a:rPr lang="fr-FR" sz="1500" dirty="0">
                          <a:effectLst/>
                        </a:rPr>
                        <a:t> :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Si l'école est proche de la mer (Tsunami) ou dans une zone à risque (inondation), </a:t>
                      </a:r>
                      <a:r>
                        <a:rPr lang="fr-FR" sz="1500" i="1" dirty="0">
                          <a:effectLst/>
                        </a:rPr>
                        <a:t>s'entraîner à aller </a:t>
                      </a:r>
                      <a:r>
                        <a:rPr lang="fr-FR" sz="1500" dirty="0">
                          <a:effectLst/>
                        </a:rPr>
                        <a:t>rapidement vers le </a:t>
                      </a:r>
                      <a:r>
                        <a:rPr lang="fr-FR" sz="1500" u="sng" dirty="0">
                          <a:effectLst/>
                        </a:rPr>
                        <a:t>lieu de mise en sûreté</a:t>
                      </a:r>
                      <a:r>
                        <a:rPr lang="fr-FR" sz="1500" dirty="0">
                          <a:effectLst/>
                        </a:rPr>
                        <a:t> (étage, zone désignée).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Utiliser des images pour symboliser le danger (la grande vague, le vent).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43510" marR="43510" marT="21755" marB="21755" anchor="ctr"/>
                </a:tc>
                <a:extLst>
                  <a:ext uri="{0D108BD9-81ED-4DB2-BD59-A6C34878D82A}">
                    <a16:rowId xmlns:a16="http://schemas.microsoft.com/office/drawing/2014/main" val="3912062231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7382803A-8F80-835D-750D-959CE2F93752}"/>
              </a:ext>
            </a:extLst>
          </p:cNvPr>
          <p:cNvSpPr txBox="1"/>
          <p:nvPr/>
        </p:nvSpPr>
        <p:spPr>
          <a:xfrm>
            <a:off x="1511559" y="110486"/>
            <a:ext cx="9878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Cycle 1 (Maternelle : PS, MS, GS)</a:t>
            </a:r>
          </a:p>
          <a:p>
            <a:r>
              <a:rPr lang="fr-FR" dirty="0"/>
              <a:t>L'objectif est de développer le respect de la consigne et la confiance en l'adulte.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D8953DF-3177-2FF9-CDFC-D660E3860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0" y="67228"/>
            <a:ext cx="1059106" cy="1009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5AF8F42-E00B-931A-D443-3EBE67A8BC78}"/>
              </a:ext>
            </a:extLst>
          </p:cNvPr>
          <p:cNvSpPr txBox="1"/>
          <p:nvPr/>
        </p:nvSpPr>
        <p:spPr>
          <a:xfrm>
            <a:off x="9163050" y="6634278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CPAIEN CIR 8 - Mei Ling HERVEGUEN DECLUME</a:t>
            </a:r>
          </a:p>
        </p:txBody>
      </p:sp>
    </p:spTree>
    <p:extLst>
      <p:ext uri="{BB962C8B-B14F-4D97-AF65-F5344CB8AC3E}">
        <p14:creationId xmlns:p14="http://schemas.microsoft.com/office/powerpoint/2010/main" val="352142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FA033A-AE1A-FA51-871D-C68EA04E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fr-FR" noProof="0" smtClean="0"/>
              <a:t>5</a:t>
            </a:fld>
            <a:endParaRPr lang="fr-FR" noProof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9FA9C7A-909A-E14F-4195-155881829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501760"/>
              </p:ext>
            </p:extLst>
          </p:nvPr>
        </p:nvGraphicFramePr>
        <p:xfrm>
          <a:off x="1904390" y="646331"/>
          <a:ext cx="9413315" cy="601500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97446">
                  <a:extLst>
                    <a:ext uri="{9D8B030D-6E8A-4147-A177-3AD203B41FA5}">
                      <a16:colId xmlns:a16="http://schemas.microsoft.com/office/drawing/2014/main" val="1239038005"/>
                    </a:ext>
                  </a:extLst>
                </a:gridCol>
                <a:gridCol w="2522683">
                  <a:extLst>
                    <a:ext uri="{9D8B030D-6E8A-4147-A177-3AD203B41FA5}">
                      <a16:colId xmlns:a16="http://schemas.microsoft.com/office/drawing/2014/main" val="3203614909"/>
                    </a:ext>
                  </a:extLst>
                </a:gridCol>
                <a:gridCol w="4493186">
                  <a:extLst>
                    <a:ext uri="{9D8B030D-6E8A-4147-A177-3AD203B41FA5}">
                      <a16:colId xmlns:a16="http://schemas.microsoft.com/office/drawing/2014/main" val="388754905"/>
                    </a:ext>
                  </a:extLst>
                </a:gridCol>
              </a:tblGrid>
              <a:tr h="2910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Risque majeur</a:t>
                      </a:r>
                      <a:endParaRPr lang="fr-FR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Google Sans Text"/>
                      </a:endParaRPr>
                    </a:p>
                  </a:txBody>
                  <a:tcPr marL="44538" marR="44538" marT="22269" marB="222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Compétence EMC visée</a:t>
                      </a:r>
                      <a:endParaRPr lang="fr-FR" sz="15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Google Sans Text"/>
                      </a:endParaRPr>
                    </a:p>
                  </a:txBody>
                  <a:tcPr marL="44538" marR="44538" marT="22269" marB="222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Activités concrètes</a:t>
                      </a:r>
                      <a:endParaRPr lang="fr-FR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Google Sans Text"/>
                      </a:endParaRPr>
                    </a:p>
                  </a:txBody>
                  <a:tcPr marL="44538" marR="44538" marT="22269" marB="22269" anchor="ctr"/>
                </a:tc>
                <a:extLst>
                  <a:ext uri="{0D108BD9-81ED-4DB2-BD59-A6C34878D82A}">
                    <a16:rowId xmlns:a16="http://schemas.microsoft.com/office/drawing/2014/main" val="1945867973"/>
                  </a:ext>
                </a:extLst>
              </a:tr>
              <a:tr h="16331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Alerte Incendie (Évacuation)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44538" marR="44538" marT="22269" marB="222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>
                          <a:effectLst/>
                        </a:rPr>
                        <a:t>Comprendre les rôles collectifs (chef de file/serre-file).</a:t>
                      </a:r>
                      <a:endParaRPr lang="fr-FR" sz="1500">
                        <a:effectLst/>
                        <a:latin typeface="Google Sans Text"/>
                      </a:endParaRPr>
                    </a:p>
                  </a:txBody>
                  <a:tcPr marL="44538" marR="44538" marT="22269" marB="222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Analyse des signaux</a:t>
                      </a:r>
                      <a:r>
                        <a:rPr lang="fr-FR" sz="1500" dirty="0">
                          <a:effectLst/>
                        </a:rPr>
                        <a:t> :</a:t>
                      </a:r>
                    </a:p>
                    <a:p>
                      <a:pPr>
                        <a:buNone/>
                      </a:pPr>
                      <a:r>
                        <a:rPr lang="fr-FR" sz="1500" dirty="0">
                          <a:effectLst/>
                        </a:rPr>
                        <a:t>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Distinguer le signal d'alarme Incendie (son continu) du signal PPMS (son modulé).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Comprendre : Incendie = On sort !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                        Intrusion = On se cache/On se confine !</a:t>
                      </a:r>
                    </a:p>
                    <a:p>
                      <a:pPr>
                        <a:buNone/>
                      </a:pPr>
                      <a:r>
                        <a:rPr lang="fr-FR" sz="1500" dirty="0">
                          <a:effectLst/>
                          <a:latin typeface="Google Sans Text"/>
                        </a:rPr>
                        <a:t>                          T</a:t>
                      </a:r>
                      <a:r>
                        <a:rPr lang="fr-FR" sz="1500" dirty="0">
                          <a:effectLst/>
                        </a:rPr>
                        <a:t>sunami = On monte !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44538" marR="44538" marT="22269" marB="22269" anchor="ctr"/>
                </a:tc>
                <a:extLst>
                  <a:ext uri="{0D108BD9-81ED-4DB2-BD59-A6C34878D82A}">
                    <a16:rowId xmlns:a16="http://schemas.microsoft.com/office/drawing/2014/main" val="1002681635"/>
                  </a:ext>
                </a:extLst>
              </a:tr>
              <a:tr h="2314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Intrusion / Confinement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44538" marR="44538" marT="22269" marB="222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>
                          <a:effectLst/>
                        </a:rPr>
                        <a:t>Justifier les conduites à tenir, développer le sang-froid.</a:t>
                      </a:r>
                      <a:endParaRPr lang="fr-FR" sz="1500">
                        <a:effectLst/>
                        <a:latin typeface="Google Sans Text"/>
                      </a:endParaRPr>
                    </a:p>
                  </a:txBody>
                  <a:tcPr marL="44538" marR="44538" marT="22269" marB="222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Atelier "Pourquoi et Comment"</a:t>
                      </a:r>
                      <a:r>
                        <a:rPr lang="fr-FR" sz="1500" dirty="0">
                          <a:effectLst/>
                        </a:rPr>
                        <a:t> :</a:t>
                      </a:r>
                    </a:p>
                    <a:p>
                      <a:pPr>
                        <a:buNone/>
                      </a:pPr>
                      <a:endParaRPr lang="fr-FR" sz="15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fr-FR" sz="1500" dirty="0">
                          <a:effectLst/>
                        </a:rPr>
                        <a:t>Pourquoi est-ce que je ferme la porte ?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Pour gagner du temps. </a:t>
                      </a:r>
                      <a:br>
                        <a:rPr lang="fr-FR" sz="1500" dirty="0">
                          <a:effectLst/>
                        </a:rPr>
                      </a:b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Pourquoi le silence ?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Pour ne pas être repéré et écouter les consignes. </a:t>
                      </a:r>
                    </a:p>
                    <a:p>
                      <a:pPr>
                        <a:buNone/>
                      </a:pPr>
                      <a:endParaRPr lang="fr-FR" sz="15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fr-FR" sz="1500" dirty="0">
                          <a:effectLst/>
                        </a:rPr>
                        <a:t>Mettre en scène les trois actions clés :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b="1" dirty="0">
                          <a:effectLst/>
                        </a:rPr>
                        <a:t>1. Se cacher. 2. Se taire. 3. S'éloigner des ouvertures.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44538" marR="44538" marT="22269" marB="22269" anchor="ctr"/>
                </a:tc>
                <a:extLst>
                  <a:ext uri="{0D108BD9-81ED-4DB2-BD59-A6C34878D82A}">
                    <a16:rowId xmlns:a16="http://schemas.microsoft.com/office/drawing/2014/main" val="1069836810"/>
                  </a:ext>
                </a:extLst>
              </a:tr>
              <a:tr h="17487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Tsunami / Risque Naturel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44538" marR="44538" marT="22269" marB="222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>
                          <a:effectLst/>
                        </a:rPr>
                        <a:t>Connaître les services d'urgence et savoir </a:t>
                      </a:r>
                      <a:r>
                        <a:rPr lang="fr-FR" sz="1500" b="1">
                          <a:effectLst/>
                        </a:rPr>
                        <a:t>Alerter</a:t>
                      </a:r>
                      <a:r>
                        <a:rPr lang="fr-FR" sz="1500">
                          <a:effectLst/>
                        </a:rPr>
                        <a:t> (APS).</a:t>
                      </a:r>
                      <a:endParaRPr lang="fr-FR" sz="1500">
                        <a:effectLst/>
                        <a:latin typeface="Google Sans Text"/>
                      </a:endParaRPr>
                    </a:p>
                  </a:txBody>
                  <a:tcPr marL="44538" marR="44538" marT="22269" marB="222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Étude du risque local</a:t>
                      </a:r>
                      <a:r>
                        <a:rPr lang="fr-FR" sz="1500" dirty="0">
                          <a:effectLst/>
                        </a:rPr>
                        <a:t> :</a:t>
                      </a:r>
                    </a:p>
                    <a:p>
                      <a:pPr>
                        <a:buNone/>
                      </a:pPr>
                      <a:r>
                        <a:rPr lang="fr-FR" sz="1500" dirty="0">
                          <a:effectLst/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fr-FR" sz="1500" dirty="0">
                          <a:effectLst/>
                        </a:rPr>
                        <a:t>Identifier sur une carte simplifiée les zones à risques autour de l'école. </a:t>
                      </a:r>
                    </a:p>
                    <a:p>
                      <a:pPr>
                        <a:buNone/>
                      </a:pPr>
                      <a:r>
                        <a:rPr lang="fr-FR" sz="1500" dirty="0">
                          <a:effectLst/>
                        </a:rPr>
                        <a:t>En CP/CE1, s'entraîner à composer les numéros d'urgence (</a:t>
                      </a:r>
                      <a:r>
                        <a:rPr lang="fr-FR" sz="1500" b="1" dirty="0">
                          <a:effectLst/>
                        </a:rPr>
                        <a:t>18, 17, 112</a:t>
                      </a:r>
                      <a:r>
                        <a:rPr lang="fr-FR" sz="1500" dirty="0">
                          <a:effectLst/>
                        </a:rPr>
                        <a:t>), même sans téléphoner réellement.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44538" marR="44538" marT="22269" marB="22269" anchor="ctr"/>
                </a:tc>
                <a:extLst>
                  <a:ext uri="{0D108BD9-81ED-4DB2-BD59-A6C34878D82A}">
                    <a16:rowId xmlns:a16="http://schemas.microsoft.com/office/drawing/2014/main" val="4278598417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ED17DDDB-3734-E626-E92D-805960EEF55A}"/>
              </a:ext>
            </a:extLst>
          </p:cNvPr>
          <p:cNvSpPr txBox="1"/>
          <p:nvPr/>
        </p:nvSpPr>
        <p:spPr>
          <a:xfrm>
            <a:off x="1835020" y="0"/>
            <a:ext cx="1158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Cycle 2 (CP, CE1, CE2)</a:t>
            </a:r>
          </a:p>
          <a:p>
            <a:pPr>
              <a:buNone/>
            </a:pPr>
            <a:r>
              <a:rPr lang="fr-FR" dirty="0"/>
              <a:t>L'objectif est de comprendre le sens des règles et de distinguer les différents types d'alerte.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5A8A5E1-8A07-BD86-D906-8A8C3CDBE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7" y="141408"/>
            <a:ext cx="1059106" cy="1009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21EBCB9-A796-6ED5-08C9-8E5390FBA17D}"/>
              </a:ext>
            </a:extLst>
          </p:cNvPr>
          <p:cNvSpPr txBox="1"/>
          <p:nvPr/>
        </p:nvSpPr>
        <p:spPr>
          <a:xfrm>
            <a:off x="9163050" y="6634278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CPAIEN CIR 8 - Mei Ling HERVEGUEN DECLUME</a:t>
            </a:r>
          </a:p>
        </p:txBody>
      </p:sp>
    </p:spTree>
    <p:extLst>
      <p:ext uri="{BB962C8B-B14F-4D97-AF65-F5344CB8AC3E}">
        <p14:creationId xmlns:p14="http://schemas.microsoft.com/office/powerpoint/2010/main" val="269450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CFC425-241E-61D5-4AD1-38665654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fr-FR" noProof="0" smtClean="0"/>
              <a:t>6</a:t>
            </a:fld>
            <a:endParaRPr lang="fr-FR" noProof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6CCEC09-4782-FC56-89DE-59D25130E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58403"/>
              </p:ext>
            </p:extLst>
          </p:nvPr>
        </p:nvGraphicFramePr>
        <p:xfrm>
          <a:off x="559837" y="812589"/>
          <a:ext cx="10287917" cy="586748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44268">
                  <a:extLst>
                    <a:ext uri="{9D8B030D-6E8A-4147-A177-3AD203B41FA5}">
                      <a16:colId xmlns:a16="http://schemas.microsoft.com/office/drawing/2014/main" val="3927579059"/>
                    </a:ext>
                  </a:extLst>
                </a:gridCol>
                <a:gridCol w="3710026">
                  <a:extLst>
                    <a:ext uri="{9D8B030D-6E8A-4147-A177-3AD203B41FA5}">
                      <a16:colId xmlns:a16="http://schemas.microsoft.com/office/drawing/2014/main" val="510026786"/>
                    </a:ext>
                  </a:extLst>
                </a:gridCol>
                <a:gridCol w="4133623">
                  <a:extLst>
                    <a:ext uri="{9D8B030D-6E8A-4147-A177-3AD203B41FA5}">
                      <a16:colId xmlns:a16="http://schemas.microsoft.com/office/drawing/2014/main" val="3506891343"/>
                    </a:ext>
                  </a:extLst>
                </a:gridCol>
              </a:tblGrid>
              <a:tr h="2619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Risque majeur</a:t>
                      </a:r>
                      <a:endParaRPr lang="fr-FR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Google Sans Text"/>
                      </a:endParaRPr>
                    </a:p>
                  </a:txBody>
                  <a:tcPr marL="36027" marR="36027" marT="18014" marB="1801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Compétence EMC visée</a:t>
                      </a:r>
                      <a:endParaRPr lang="fr-FR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Google Sans Text"/>
                      </a:endParaRPr>
                    </a:p>
                  </a:txBody>
                  <a:tcPr marL="36027" marR="36027" marT="18014" marB="1801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Activités concrètes</a:t>
                      </a:r>
                      <a:endParaRPr lang="fr-FR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Google Sans Text"/>
                      </a:endParaRPr>
                    </a:p>
                  </a:txBody>
                  <a:tcPr marL="36027" marR="36027" marT="18014" marB="18014" anchor="ctr"/>
                </a:tc>
                <a:extLst>
                  <a:ext uri="{0D108BD9-81ED-4DB2-BD59-A6C34878D82A}">
                    <a16:rowId xmlns:a16="http://schemas.microsoft.com/office/drawing/2014/main" val="3845091886"/>
                  </a:ext>
                </a:extLst>
              </a:tr>
              <a:tr h="18166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>
                          <a:effectLst/>
                        </a:rPr>
                        <a:t>Alerte Incendie (Évacuation)</a:t>
                      </a:r>
                      <a:endParaRPr lang="fr-FR" sz="1500">
                        <a:effectLst/>
                        <a:latin typeface="Google Sans Text"/>
                      </a:endParaRPr>
                    </a:p>
                  </a:txBody>
                  <a:tcPr marL="36027" marR="36027" marT="18014" marB="1801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dirty="0">
                          <a:effectLst/>
                        </a:rPr>
                        <a:t>Développer l'esprit critique et l'autonomie.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36027" marR="36027" marT="18014" marB="1801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Bilan et Amélioration</a:t>
                      </a:r>
                      <a:r>
                        <a:rPr lang="fr-FR" sz="1500" dirty="0">
                          <a:effectLst/>
                        </a:rPr>
                        <a:t> :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Après un exercice, attribuer des rôles d'</a:t>
                      </a:r>
                      <a:r>
                        <a:rPr lang="fr-FR" sz="1500" b="1" dirty="0">
                          <a:effectLst/>
                        </a:rPr>
                        <a:t>observateurs</a:t>
                      </a:r>
                      <a:r>
                        <a:rPr lang="fr-FR" sz="1500" dirty="0">
                          <a:effectLst/>
                        </a:rPr>
                        <a:t> aux élèves.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Ils remplissent une grille d'évaluation (temps d'évacuation, comportement, points de blocage) et proposent des </a:t>
                      </a:r>
                      <a:r>
                        <a:rPr lang="fr-FR" sz="1500" b="1" dirty="0">
                          <a:effectLst/>
                        </a:rPr>
                        <a:t>mesures correctives</a:t>
                      </a:r>
                      <a:br>
                        <a:rPr lang="fr-FR" sz="1500" b="1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(démarche de Retour d'Expérience - </a:t>
                      </a:r>
                      <a:r>
                        <a:rPr lang="fr-FR" sz="1500" dirty="0" err="1">
                          <a:effectLst/>
                        </a:rPr>
                        <a:t>RetEx</a:t>
                      </a:r>
                      <a:r>
                        <a:rPr lang="fr-FR" sz="1500" dirty="0">
                          <a:effectLst/>
                        </a:rPr>
                        <a:t>).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36027" marR="36027" marT="18014" marB="18014" anchor="ctr"/>
                </a:tc>
                <a:extLst>
                  <a:ext uri="{0D108BD9-81ED-4DB2-BD59-A6C34878D82A}">
                    <a16:rowId xmlns:a16="http://schemas.microsoft.com/office/drawing/2014/main" val="3315465757"/>
                  </a:ext>
                </a:extLst>
              </a:tr>
              <a:tr h="18461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Intrusion / Confinement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36027" marR="36027" marT="18014" marB="1801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dirty="0">
                          <a:effectLst/>
                        </a:rPr>
                        <a:t>Développer la capacité de discernement et de prise de décision.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36027" marR="36027" marT="18014" marB="1801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Jeu de la Double Décision</a:t>
                      </a:r>
                      <a:r>
                        <a:rPr lang="fr-FR" sz="1500" dirty="0">
                          <a:effectLst/>
                        </a:rPr>
                        <a:t> :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Étude de scénarios :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-Si la menace est loin, j'ai le temps de... (s'échapper).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-Si la menace est proche, je dois... (me cacher/me barricader). </a:t>
                      </a:r>
                      <a:br>
                        <a:rPr lang="fr-FR" sz="1500" dirty="0">
                          <a:effectLst/>
                        </a:rPr>
                      </a:br>
                      <a:r>
                        <a:rPr lang="fr-FR" sz="1500" dirty="0">
                          <a:effectLst/>
                        </a:rPr>
                        <a:t>Débat sur la </a:t>
                      </a:r>
                      <a:r>
                        <a:rPr lang="fr-FR" sz="1500" i="1" dirty="0">
                          <a:effectLst/>
                        </a:rPr>
                        <a:t>«</a:t>
                      </a:r>
                      <a:r>
                        <a:rPr lang="fr-FR" sz="1500" b="1" i="1" dirty="0">
                          <a:effectLst/>
                        </a:rPr>
                        <a:t>barricade»</a:t>
                      </a:r>
                      <a:r>
                        <a:rPr lang="fr-FR" sz="1500" i="1" dirty="0">
                          <a:effectLst/>
                        </a:rPr>
                        <a:t> </a:t>
                      </a:r>
                      <a:r>
                        <a:rPr lang="fr-FR" sz="1500" dirty="0">
                          <a:effectLst/>
                        </a:rPr>
                        <a:t>: comment et avec quoi rendre la porte difficile à ouvrir ?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36027" marR="36027" marT="18014" marB="18014" anchor="ctr"/>
                </a:tc>
                <a:extLst>
                  <a:ext uri="{0D108BD9-81ED-4DB2-BD59-A6C34878D82A}">
                    <a16:rowId xmlns:a16="http://schemas.microsoft.com/office/drawing/2014/main" val="242309763"/>
                  </a:ext>
                </a:extLst>
              </a:tr>
              <a:tr h="19214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>
                          <a:effectLst/>
                        </a:rPr>
                        <a:t>Tsunami / Risque Naturel</a:t>
                      </a:r>
                      <a:endParaRPr lang="fr-FR" sz="1500">
                        <a:effectLst/>
                        <a:latin typeface="Google Sans Text"/>
                      </a:endParaRPr>
                    </a:p>
                  </a:txBody>
                  <a:tcPr marL="36027" marR="36027" marT="18014" marB="1801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dirty="0">
                          <a:effectLst/>
                        </a:rPr>
                        <a:t>Appliquer des procédures complexes et développer l'engagement.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36027" marR="36027" marT="18014" marB="1801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 b="1" dirty="0">
                          <a:effectLst/>
                        </a:rPr>
                        <a:t>Simuler le rôle d'Alerteur (APS)</a:t>
                      </a:r>
                      <a:r>
                        <a:rPr lang="fr-FR" sz="1500" dirty="0">
                          <a:effectLst/>
                        </a:rPr>
                        <a:t> : </a:t>
                      </a:r>
                    </a:p>
                    <a:p>
                      <a:pPr>
                        <a:buNone/>
                      </a:pPr>
                      <a:r>
                        <a:rPr lang="fr-FR" sz="1500" dirty="0">
                          <a:effectLst/>
                        </a:rPr>
                        <a:t>Savoir transmettre un message d'alerte efficace si l'adulte est indisponible (Qui ? Où ? Quoi ?). </a:t>
                      </a:r>
                      <a:r>
                        <a:rPr lang="fr-FR" sz="1500" b="1" dirty="0">
                          <a:effectLst/>
                        </a:rPr>
                        <a:t>Tsunami</a:t>
                      </a:r>
                      <a:r>
                        <a:rPr lang="fr-FR" sz="1500" dirty="0">
                          <a:effectLst/>
                        </a:rPr>
                        <a:t> : Étude des </a:t>
                      </a:r>
                      <a:r>
                        <a:rPr lang="fr-FR" sz="1500" b="1" dirty="0">
                          <a:effectLst/>
                        </a:rPr>
                        <a:t>cartes d'aléa</a:t>
                      </a:r>
                      <a:r>
                        <a:rPr lang="fr-FR" sz="1500" dirty="0">
                          <a:effectLst/>
                        </a:rPr>
                        <a:t> et des plans d'évacuation.</a:t>
                      </a:r>
                      <a:endParaRPr lang="fr-FR" sz="1500" dirty="0">
                        <a:effectLst/>
                        <a:latin typeface="Google Sans Text"/>
                      </a:endParaRPr>
                    </a:p>
                  </a:txBody>
                  <a:tcPr marL="36027" marR="36027" marT="18014" marB="18014" anchor="ctr"/>
                </a:tc>
                <a:extLst>
                  <a:ext uri="{0D108BD9-81ED-4DB2-BD59-A6C34878D82A}">
                    <a16:rowId xmlns:a16="http://schemas.microsoft.com/office/drawing/2014/main" val="428729885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1F524B88-6FD9-57CB-7A08-D1C5CEBD5685}"/>
              </a:ext>
            </a:extLst>
          </p:cNvPr>
          <p:cNvSpPr txBox="1"/>
          <p:nvPr/>
        </p:nvSpPr>
        <p:spPr>
          <a:xfrm>
            <a:off x="217714" y="117450"/>
            <a:ext cx="1182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Cycle 3 (CM1, CM2)</a:t>
            </a:r>
          </a:p>
          <a:p>
            <a:r>
              <a:rPr lang="fr-FR" dirty="0"/>
              <a:t>L'objectif est de développer l'autonomie, l'esprit critique, la responsabilité citoyenne et de préparer aux gestes d'APS.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1E1EA9A-C55F-6D3D-1E86-59E659698CD7}"/>
              </a:ext>
            </a:extLst>
          </p:cNvPr>
          <p:cNvSpPr txBox="1"/>
          <p:nvPr/>
        </p:nvSpPr>
        <p:spPr>
          <a:xfrm>
            <a:off x="9163050" y="6634278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CPAIEN CIR 8 - Mei Ling HERVEGUEN DECLUME</a:t>
            </a:r>
          </a:p>
        </p:txBody>
      </p:sp>
    </p:spTree>
    <p:extLst>
      <p:ext uri="{BB962C8B-B14F-4D97-AF65-F5344CB8AC3E}">
        <p14:creationId xmlns:p14="http://schemas.microsoft.com/office/powerpoint/2010/main" val="96872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7305416" y="0"/>
            <a:ext cx="4641006" cy="2155372"/>
          </a:xfrm>
        </p:spPr>
        <p:txBody>
          <a:bodyPr rtlCol="0"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ÉVACUATION</a:t>
            </a:r>
            <a:br>
              <a:rPr lang="fr-F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INCENDIE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C9975B72-4581-4DBC-941E-6521DE4D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643" y="775190"/>
            <a:ext cx="468000" cy="468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38514EB5-3483-49AA-8069-F74D82B84A67}"/>
              </a:ext>
            </a:extLst>
          </p:cNvPr>
          <p:cNvSpPr txBox="1"/>
          <p:nvPr/>
        </p:nvSpPr>
        <p:spPr>
          <a:xfrm>
            <a:off x="571652" y="78896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 dirty="0"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41D35B0B-D4ED-464C-873F-642CBEC70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643" y="1658320"/>
            <a:ext cx="468000" cy="46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1415C840-04E8-4B3B-A920-8B11BE41875C}"/>
              </a:ext>
            </a:extLst>
          </p:cNvPr>
          <p:cNvSpPr txBox="1"/>
          <p:nvPr/>
        </p:nvSpPr>
        <p:spPr>
          <a:xfrm>
            <a:off x="562860" y="168161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87375A3E-5AEC-448F-857F-931E05CDE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643" y="2528472"/>
            <a:ext cx="468000" cy="468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Zone de texte 14">
            <a:extLst>
              <a:ext uri="{FF2B5EF4-FFF2-40B4-BE49-F238E27FC236}">
                <a16:creationId xmlns:a16="http://schemas.microsoft.com/office/drawing/2014/main" id="{3C96C1C0-BDE5-4837-A952-08C154405894}"/>
              </a:ext>
            </a:extLst>
          </p:cNvPr>
          <p:cNvSpPr txBox="1"/>
          <p:nvPr/>
        </p:nvSpPr>
        <p:spPr>
          <a:xfrm>
            <a:off x="572385" y="2560563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404EE672-043B-4A9C-9B4F-61AC099E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643" y="3397875"/>
            <a:ext cx="468000" cy="46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Zone de texte 16">
            <a:extLst>
              <a:ext uri="{FF2B5EF4-FFF2-40B4-BE49-F238E27FC236}">
                <a16:creationId xmlns:a16="http://schemas.microsoft.com/office/drawing/2014/main" id="{DDA1630E-E52B-4235-9AAF-45C521F86D65}"/>
              </a:ext>
            </a:extLst>
          </p:cNvPr>
          <p:cNvSpPr txBox="1"/>
          <p:nvPr/>
        </p:nvSpPr>
        <p:spPr>
          <a:xfrm>
            <a:off x="563593" y="342117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1E81ECD2-4232-42E4-A14F-84BAA99BD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643" y="4289394"/>
            <a:ext cx="468000" cy="46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9" name="Zone de texte 18">
            <a:extLst>
              <a:ext uri="{FF2B5EF4-FFF2-40B4-BE49-F238E27FC236}">
                <a16:creationId xmlns:a16="http://schemas.microsoft.com/office/drawing/2014/main" id="{CE7714F0-4FB7-4658-BE3C-A623344D3FC0}"/>
              </a:ext>
            </a:extLst>
          </p:cNvPr>
          <p:cNvSpPr txBox="1"/>
          <p:nvPr/>
        </p:nvSpPr>
        <p:spPr>
          <a:xfrm>
            <a:off x="562860" y="432148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latin typeface="+mj-lt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AFF0EF1-BB55-49E5-9FD1-D567B4A3D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643" y="5158797"/>
            <a:ext cx="468000" cy="46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1" name="Zone de texte 20">
            <a:extLst>
              <a:ext uri="{FF2B5EF4-FFF2-40B4-BE49-F238E27FC236}">
                <a16:creationId xmlns:a16="http://schemas.microsoft.com/office/drawing/2014/main" id="{5DDF00E2-07D7-46CC-B209-3DD7ABB96991}"/>
              </a:ext>
            </a:extLst>
          </p:cNvPr>
          <p:cNvSpPr txBox="1"/>
          <p:nvPr/>
        </p:nvSpPr>
        <p:spPr>
          <a:xfrm>
            <a:off x="563593" y="5182096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 dirty="0">
                <a:latin typeface="+mj-lt"/>
                <a:cs typeface="Segoe UI Semibold" panose="020B0702040204020203" pitchFamily="34" charset="0"/>
              </a:rPr>
              <a:t>6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sz="3000" b="1" dirty="0">
                <a:solidFill>
                  <a:srgbClr val="C00000"/>
                </a:solidFill>
                <a:cs typeface="Segoe UI" panose="020B0502040204020203" pitchFamily="34" charset="0"/>
              </a:rPr>
              <a:t>Arrêter </a:t>
            </a:r>
            <a:r>
              <a:rPr lang="fr-FR" sz="3000" dirty="0">
                <a:solidFill>
                  <a:srgbClr val="C00000"/>
                </a:solidFill>
                <a:cs typeface="Segoe UI" panose="020B0502040204020203" pitchFamily="34" charset="0"/>
              </a:rPr>
              <a:t>tout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sz="3000" b="1" dirty="0">
                <a:solidFill>
                  <a:srgbClr val="C00000"/>
                </a:solidFill>
                <a:cs typeface="Segoe UI" panose="020B0502040204020203" pitchFamily="34" charset="0"/>
              </a:rPr>
              <a:t>Écouter </a:t>
            </a:r>
            <a:r>
              <a:rPr lang="fr-FR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l’adulte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Sortir, en silence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Observer l’adulte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Aller au site de repli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Attendre dans le calme</a:t>
            </a:r>
          </a:p>
        </p:txBody>
      </p:sp>
      <p:sp>
        <p:nvSpPr>
          <p:cNvPr id="7" name="Rectangle : Coins arrondis 6">
            <a:extLst>
              <a:ext uri="{FF2B5EF4-FFF2-40B4-BE49-F238E27FC236}">
                <a16:creationId xmlns:a16="http://schemas.microsoft.com/office/drawing/2014/main" id="{67E2D39B-E5BA-4353-811F-D83F9A05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5709" y="1937721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24" name="Graphisme 23" descr="Incendie">
            <a:extLst>
              <a:ext uri="{FF2B5EF4-FFF2-40B4-BE49-F238E27FC236}">
                <a16:creationId xmlns:a16="http://schemas.microsoft.com/office/drawing/2014/main" id="{B4DE1D45-AF40-46FB-9CC0-37DB471BE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2223" y="2560563"/>
            <a:ext cx="1332000" cy="1332000"/>
          </a:xfrm>
          <a:prstGeom prst="rect">
            <a:avLst/>
          </a:prstGeom>
        </p:spPr>
      </p:pic>
      <p:pic>
        <p:nvPicPr>
          <p:cNvPr id="26" name="Graphique 25" descr="Alarme">
            <a:extLst>
              <a:ext uri="{FF2B5EF4-FFF2-40B4-BE49-F238E27FC236}">
                <a16:creationId xmlns:a16="http://schemas.microsoft.com/office/drawing/2014/main" id="{6C08F393-90B6-410D-A159-3FBC13450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25919" y="2560563"/>
            <a:ext cx="1296000" cy="1296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42B2E69-024E-1AF3-B163-7B49560E46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0852" y="4721595"/>
            <a:ext cx="1988715" cy="1983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21B884E-DE3C-2E95-FFBC-42BD0D2153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47" y="183856"/>
            <a:ext cx="1059106" cy="1009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34682B1-0168-1772-9EEC-6C994C695794}"/>
              </a:ext>
            </a:extLst>
          </p:cNvPr>
          <p:cNvSpPr txBox="1"/>
          <p:nvPr/>
        </p:nvSpPr>
        <p:spPr>
          <a:xfrm>
            <a:off x="0" y="6313254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CPAIEN CIR 8 - Mei Ling HERVEGUEN DECLUME</a:t>
            </a:r>
          </a:p>
        </p:txBody>
      </p:sp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" y="543707"/>
            <a:ext cx="3833906" cy="2278772"/>
          </a:xfrm>
        </p:spPr>
        <p:txBody>
          <a:bodyPr rtlCol="0"/>
          <a:lstStyle/>
          <a:p>
            <a:pPr algn="ctr" rtl="0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ÉVACUATION</a:t>
            </a:r>
            <a:br>
              <a:rPr lang="fr-F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TSUNAMI</a:t>
            </a:r>
          </a:p>
        </p:txBody>
      </p:sp>
      <p:sp>
        <p:nvSpPr>
          <p:cNvPr id="4" name="Rectangle : Coins arrondis 3">
            <a:extLst>
              <a:ext uri="{FF2B5EF4-FFF2-40B4-BE49-F238E27FC236}">
                <a16:creationId xmlns:a16="http://schemas.microsoft.com/office/drawing/2014/main" id="{4040E108-43C3-4816-91FB-4F3FE893D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4233" y="2837993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21" name="Graphique 20" descr="Sortie">
            <a:extLst>
              <a:ext uri="{FF2B5EF4-FFF2-40B4-BE49-F238E27FC236}">
                <a16:creationId xmlns:a16="http://schemas.microsoft.com/office/drawing/2014/main" id="{DB75F5D0-CCE8-46CA-BF8E-1F8BC8EB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4927" y="3234055"/>
            <a:ext cx="1908000" cy="1908000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2819A5BD-5ED6-420D-9845-C32F17256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353665"/>
            <a:ext cx="468000" cy="46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8" name="Zone de texte 7" descr="élément décoratif">
            <a:extLst>
              <a:ext uri="{FF2B5EF4-FFF2-40B4-BE49-F238E27FC236}">
                <a16:creationId xmlns:a16="http://schemas.microsoft.com/office/drawing/2014/main" id="{899BC040-0D5E-4E6E-8E95-6B710CABCAF8}"/>
              </a:ext>
            </a:extLst>
          </p:cNvPr>
          <p:cNvSpPr txBox="1"/>
          <p:nvPr/>
        </p:nvSpPr>
        <p:spPr>
          <a:xfrm>
            <a:off x="5677594" y="37696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D0D6914-3231-4EEA-BA0E-6EB9635E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1187943"/>
            <a:ext cx="468000" cy="46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Zone de texte 9" descr="élément décoratif">
            <a:extLst>
              <a:ext uri="{FF2B5EF4-FFF2-40B4-BE49-F238E27FC236}">
                <a16:creationId xmlns:a16="http://schemas.microsoft.com/office/drawing/2014/main" id="{DF6C2EE1-FB2F-4893-B2BE-552195DFE5F3}"/>
              </a:ext>
            </a:extLst>
          </p:cNvPr>
          <p:cNvSpPr txBox="1"/>
          <p:nvPr/>
        </p:nvSpPr>
        <p:spPr>
          <a:xfrm>
            <a:off x="5687852" y="1211242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3A7A1F3-DF16-4906-AB99-7271A62BD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2075688"/>
            <a:ext cx="468000" cy="468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Zone de texte 11" descr="élément décoratif">
            <a:extLst>
              <a:ext uri="{FF2B5EF4-FFF2-40B4-BE49-F238E27FC236}">
                <a16:creationId xmlns:a16="http://schemas.microsoft.com/office/drawing/2014/main" id="{C8F3A396-1948-4D35-BEE9-CC6CB08D2788}"/>
              </a:ext>
            </a:extLst>
          </p:cNvPr>
          <p:cNvSpPr txBox="1"/>
          <p:nvPr/>
        </p:nvSpPr>
        <p:spPr>
          <a:xfrm>
            <a:off x="5687852" y="210777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22B39FAF-E8F3-4DC0-85F2-0F3005FA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2891358"/>
            <a:ext cx="468000" cy="46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Zone de texte 13" descr="élément décoratif">
            <a:extLst>
              <a:ext uri="{FF2B5EF4-FFF2-40B4-BE49-F238E27FC236}">
                <a16:creationId xmlns:a16="http://schemas.microsoft.com/office/drawing/2014/main" id="{D662B18B-C838-45CE-B43E-32C743E13974}"/>
              </a:ext>
            </a:extLst>
          </p:cNvPr>
          <p:cNvSpPr txBox="1"/>
          <p:nvPr/>
        </p:nvSpPr>
        <p:spPr>
          <a:xfrm>
            <a:off x="5679060" y="291465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FD075E26-5BF9-40ED-9945-45C65E2A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3742824"/>
            <a:ext cx="468000" cy="468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6" name="Zone de texte 15" descr="élément décoratif">
            <a:extLst>
              <a:ext uri="{FF2B5EF4-FFF2-40B4-BE49-F238E27FC236}">
                <a16:creationId xmlns:a16="http://schemas.microsoft.com/office/drawing/2014/main" id="{BB8F23EE-E31D-4666-AAD5-11B6D6D93B40}"/>
              </a:ext>
            </a:extLst>
          </p:cNvPr>
          <p:cNvSpPr txBox="1"/>
          <p:nvPr/>
        </p:nvSpPr>
        <p:spPr>
          <a:xfrm>
            <a:off x="5678327" y="377491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0DCD21D3-7FB6-4316-907B-8558B54F8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4579985"/>
            <a:ext cx="468000" cy="468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8" name="Zone de texte 17" descr="élément décoratif">
            <a:extLst>
              <a:ext uri="{FF2B5EF4-FFF2-40B4-BE49-F238E27FC236}">
                <a16:creationId xmlns:a16="http://schemas.microsoft.com/office/drawing/2014/main" id="{D656F6A6-7C3C-4EF2-94D1-42D0DD1BD9F0}"/>
              </a:ext>
            </a:extLst>
          </p:cNvPr>
          <p:cNvSpPr txBox="1"/>
          <p:nvPr/>
        </p:nvSpPr>
        <p:spPr>
          <a:xfrm>
            <a:off x="5679060" y="460328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6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310B4FF-E37D-4C58-9094-B5F2AD673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1929" y="5412758"/>
            <a:ext cx="468000" cy="468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0" name="Zone de texte 19" descr="élément décoratif">
            <a:extLst>
              <a:ext uri="{FF2B5EF4-FFF2-40B4-BE49-F238E27FC236}">
                <a16:creationId xmlns:a16="http://schemas.microsoft.com/office/drawing/2014/main" id="{8F2CEA96-5D23-40F7-9C3C-6946B9D73DF7}"/>
              </a:ext>
            </a:extLst>
          </p:cNvPr>
          <p:cNvSpPr txBox="1"/>
          <p:nvPr/>
        </p:nvSpPr>
        <p:spPr>
          <a:xfrm>
            <a:off x="5692876" y="5446703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715" y="1110166"/>
            <a:ext cx="6742140" cy="4848807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Arrêter tout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Écouter l’adulte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b="1" i="1" dirty="0">
                <a:solidFill>
                  <a:prstClr val="black"/>
                </a:solidFill>
              </a:rPr>
              <a:t>Prendre son sac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Sortir, en silence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b="1" i="1" dirty="0">
                <a:solidFill>
                  <a:prstClr val="black"/>
                </a:solidFill>
              </a:rPr>
              <a:t>Aller aux sanitaires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b="1" i="1" dirty="0">
                <a:solidFill>
                  <a:prstClr val="black"/>
                </a:solidFill>
              </a:rPr>
              <a:t>Remplir sa gourde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dirty="0">
                <a:solidFill>
                  <a:prstClr val="black"/>
                </a:solidFill>
              </a:rPr>
              <a:t>Observer l’adulte</a:t>
            </a: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fr-FR" dirty="0">
                <a:solidFill>
                  <a:prstClr val="black"/>
                </a:solidFill>
              </a:rPr>
              <a:t>Aller au site de repli</a:t>
            </a:r>
          </a:p>
        </p:txBody>
      </p:sp>
      <p:sp>
        <p:nvSpPr>
          <p:cNvPr id="5" name="Ovale 18">
            <a:extLst>
              <a:ext uri="{FF2B5EF4-FFF2-40B4-BE49-F238E27FC236}">
                <a16:creationId xmlns:a16="http://schemas.microsoft.com/office/drawing/2014/main" id="{0859F732-B187-E895-0747-A24BDAEE3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4072" y="6228425"/>
            <a:ext cx="468000" cy="46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6" name="Zone de texte 19" descr="élément décoratif">
            <a:extLst>
              <a:ext uri="{FF2B5EF4-FFF2-40B4-BE49-F238E27FC236}">
                <a16:creationId xmlns:a16="http://schemas.microsoft.com/office/drawing/2014/main" id="{185948BD-66A1-4D1F-D6E8-64781EEF2A16}"/>
              </a:ext>
            </a:extLst>
          </p:cNvPr>
          <p:cNvSpPr txBox="1"/>
          <p:nvPr/>
        </p:nvSpPr>
        <p:spPr>
          <a:xfrm>
            <a:off x="5721384" y="6238033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8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87C54E0-FB16-6DC3-0CAC-16AB27934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555" y="3429000"/>
            <a:ext cx="1561323" cy="154162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EC56F96-1B3E-9B8B-B4BC-56E8AE3493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33" y="316742"/>
            <a:ext cx="1059106" cy="1009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82B30DA-BBAD-B4A9-860F-D9F867DFD4BB}"/>
              </a:ext>
            </a:extLst>
          </p:cNvPr>
          <p:cNvSpPr txBox="1"/>
          <p:nvPr/>
        </p:nvSpPr>
        <p:spPr>
          <a:xfrm>
            <a:off x="0" y="6313254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CPAIEN CIR 8 - Mei Ling HERVEGUEN DECLUME</a:t>
            </a:r>
          </a:p>
        </p:txBody>
      </p:sp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69061B-93AF-4A3E-9D95-D1F4A2B9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399" y="431747"/>
            <a:ext cx="5408611" cy="684633"/>
          </a:xfrm>
        </p:spPr>
        <p:txBody>
          <a:bodyPr rtlCol="0">
            <a:noAutofit/>
          </a:bodyPr>
          <a:lstStyle/>
          <a:p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INTRUSION</a:t>
            </a:r>
            <a:br>
              <a:rPr lang="fr-FR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CONFINEMENT</a:t>
            </a:r>
            <a:endParaRPr lang="fr-FR" sz="3300" dirty="0"/>
          </a:p>
        </p:txBody>
      </p:sp>
      <p:sp>
        <p:nvSpPr>
          <p:cNvPr id="4" name="Rectangle : Coins arrondis 3">
            <a:extLst>
              <a:ext uri="{FF2B5EF4-FFF2-40B4-BE49-F238E27FC236}">
                <a16:creationId xmlns:a16="http://schemas.microsoft.com/office/drawing/2014/main" id="{4C055D10-5B53-4AB5-B108-CAEA2CCD7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2059" y="2090898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21" name="Graphique 20" descr="Abri">
            <a:extLst>
              <a:ext uri="{FF2B5EF4-FFF2-40B4-BE49-F238E27FC236}">
                <a16:creationId xmlns:a16="http://schemas.microsoft.com/office/drawing/2014/main" id="{CA85CBB6-D995-4867-9F42-79E0FE448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2837" y="2031506"/>
            <a:ext cx="1224000" cy="1224000"/>
          </a:xfrm>
          <a:prstGeom prst="rect">
            <a:avLst/>
          </a:prstGeom>
        </p:spPr>
      </p:pic>
      <p:pic>
        <p:nvPicPr>
          <p:cNvPr id="19" name="Graphique 18" descr="Verrouillage ">
            <a:extLst>
              <a:ext uri="{FF2B5EF4-FFF2-40B4-BE49-F238E27FC236}">
                <a16:creationId xmlns:a16="http://schemas.microsoft.com/office/drawing/2014/main" id="{C520D2E6-95D1-461F-929A-7BFE4A7C7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6837" y="3664146"/>
            <a:ext cx="1080000" cy="1080000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D8050939-D8BA-4932-A12D-76E1C8DB0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1756455"/>
            <a:ext cx="468000" cy="46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Zone de texte 8" descr="élément décoratif">
            <a:extLst>
              <a:ext uri="{FF2B5EF4-FFF2-40B4-BE49-F238E27FC236}">
                <a16:creationId xmlns:a16="http://schemas.microsoft.com/office/drawing/2014/main" id="{203CBBBF-0B81-4DFD-BF97-EB2A57EFB9A8}"/>
              </a:ext>
            </a:extLst>
          </p:cNvPr>
          <p:cNvSpPr txBox="1"/>
          <p:nvPr/>
        </p:nvSpPr>
        <p:spPr>
          <a:xfrm>
            <a:off x="6487708" y="177975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CA05C8E-8DB2-4A35-8654-BC76A6BEF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2505500"/>
            <a:ext cx="468000" cy="46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1" name="Zone de texte 10" descr="élément décoratif">
            <a:extLst>
              <a:ext uri="{FF2B5EF4-FFF2-40B4-BE49-F238E27FC236}">
                <a16:creationId xmlns:a16="http://schemas.microsoft.com/office/drawing/2014/main" id="{4EF9D577-2886-4CDA-B921-E2B2C3ACB335}"/>
              </a:ext>
            </a:extLst>
          </p:cNvPr>
          <p:cNvSpPr txBox="1"/>
          <p:nvPr/>
        </p:nvSpPr>
        <p:spPr>
          <a:xfrm>
            <a:off x="6497966" y="252879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F7479838-5C1C-498A-A57F-23C902B64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3196146"/>
            <a:ext cx="468000" cy="468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Zone de texte 12" descr="élément décoratif">
            <a:extLst>
              <a:ext uri="{FF2B5EF4-FFF2-40B4-BE49-F238E27FC236}">
                <a16:creationId xmlns:a16="http://schemas.microsoft.com/office/drawing/2014/main" id="{4F0FB908-D139-41C0-A768-4CC591531971}"/>
              </a:ext>
            </a:extLst>
          </p:cNvPr>
          <p:cNvSpPr txBox="1"/>
          <p:nvPr/>
        </p:nvSpPr>
        <p:spPr>
          <a:xfrm>
            <a:off x="6497966" y="32282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B6CE282-77A8-4C84-93B8-1246EED12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3906554"/>
            <a:ext cx="468000" cy="468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Zone de texte 14" descr="élément décoratif">
            <a:extLst>
              <a:ext uri="{FF2B5EF4-FFF2-40B4-BE49-F238E27FC236}">
                <a16:creationId xmlns:a16="http://schemas.microsoft.com/office/drawing/2014/main" id="{C2B65381-12B7-4DB7-B5B0-5CF6293348B5}"/>
              </a:ext>
            </a:extLst>
          </p:cNvPr>
          <p:cNvSpPr txBox="1"/>
          <p:nvPr/>
        </p:nvSpPr>
        <p:spPr>
          <a:xfrm>
            <a:off x="6489174" y="3929853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6D6078F-F5C0-4700-84EC-89FE50E35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4602448"/>
            <a:ext cx="468000" cy="468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Zone de texte 16" descr="élément décoratif">
            <a:extLst>
              <a:ext uri="{FF2B5EF4-FFF2-40B4-BE49-F238E27FC236}">
                <a16:creationId xmlns:a16="http://schemas.microsoft.com/office/drawing/2014/main" id="{2160777B-9AE2-48D8-A288-45695679DCD0}"/>
              </a:ext>
            </a:extLst>
          </p:cNvPr>
          <p:cNvSpPr txBox="1"/>
          <p:nvPr/>
        </p:nvSpPr>
        <p:spPr>
          <a:xfrm>
            <a:off x="6488441" y="46345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957AAF-C78F-46C2-9727-8076925C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966" y="1905287"/>
            <a:ext cx="5495969" cy="2982260"/>
          </a:xfrm>
        </p:spPr>
        <p:txBody>
          <a:bodyPr rtlCol="0">
            <a:noAutofit/>
          </a:bodyPr>
          <a:lstStyle/>
          <a:p>
            <a:pPr marL="0" lvl="0" indent="0" rtl="0">
              <a:lnSpc>
                <a:spcPct val="100000"/>
              </a:lnSpc>
              <a:spcAft>
                <a:spcPts val="1200"/>
              </a:spcAft>
              <a:buNone/>
            </a:pPr>
            <a:r>
              <a:rPr lang="fr-FR" sz="2800" dirty="0">
                <a:solidFill>
                  <a:schemeClr val="tx2">
                    <a:lumMod val="50000"/>
                    <a:lumOff val="50000"/>
                  </a:schemeClr>
                </a:solidFill>
                <a:cs typeface="Segoe UI" panose="020B0502040204020203" pitchFamily="34" charset="0"/>
              </a:rPr>
              <a:t>Éteindre lumières-brasseurs d’air</a:t>
            </a:r>
          </a:p>
          <a:p>
            <a:pPr marL="0" lvl="0" indent="0" rtl="0">
              <a:lnSpc>
                <a:spcPct val="100000"/>
              </a:lnSpc>
              <a:spcAft>
                <a:spcPts val="1200"/>
              </a:spcAft>
              <a:buNone/>
            </a:pPr>
            <a:r>
              <a:rPr lang="fr-FR" sz="2800" dirty="0">
                <a:solidFill>
                  <a:schemeClr val="tx2">
                    <a:lumMod val="50000"/>
                    <a:lumOff val="50000"/>
                  </a:schemeClr>
                </a:solidFill>
                <a:cs typeface="Segoe UI" panose="020B0502040204020203" pitchFamily="34" charset="0"/>
              </a:rPr>
              <a:t>Porte verrouillée</a:t>
            </a:r>
          </a:p>
          <a:p>
            <a:pPr marL="0" lvl="0" indent="0" rtl="0">
              <a:lnSpc>
                <a:spcPct val="100000"/>
              </a:lnSpc>
              <a:spcAft>
                <a:spcPts val="1200"/>
              </a:spcAft>
              <a:buNone/>
            </a:pPr>
            <a:r>
              <a:rPr lang="fr-FR" sz="2800" b="1" dirty="0">
                <a:solidFill>
                  <a:srgbClr val="C00000"/>
                </a:solidFill>
                <a:cs typeface="Segoe UI" panose="020B0502040204020203" pitchFamily="34" charset="0"/>
              </a:rPr>
              <a:t>Se cacher</a:t>
            </a:r>
          </a:p>
          <a:p>
            <a:pPr marL="0" lvl="0" indent="0" rtl="0">
              <a:lnSpc>
                <a:spcPct val="100000"/>
              </a:lnSpc>
              <a:spcAft>
                <a:spcPts val="1200"/>
              </a:spcAft>
              <a:buNone/>
            </a:pPr>
            <a:r>
              <a:rPr lang="fr-FR" sz="2800" b="1" dirty="0">
                <a:solidFill>
                  <a:srgbClr val="C00000"/>
                </a:solidFill>
                <a:cs typeface="Segoe UI" panose="020B0502040204020203" pitchFamily="34" charset="0"/>
              </a:rPr>
              <a:t>Ne pas parler</a:t>
            </a:r>
          </a:p>
          <a:p>
            <a:pPr marL="0" lvl="0" indent="0" rtl="0">
              <a:lnSpc>
                <a:spcPct val="100000"/>
              </a:lnSpc>
              <a:spcAft>
                <a:spcPts val="1200"/>
              </a:spcAft>
              <a:buNone/>
            </a:pPr>
            <a:r>
              <a:rPr lang="fr-FR" sz="2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Rester calme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84663A0-022D-F0C6-22B2-5BD4874E6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5519" y="2178245"/>
            <a:ext cx="2183176" cy="2151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C545EFE-6766-30AC-1110-65A205A856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904" y="5528551"/>
            <a:ext cx="1059106" cy="1009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27B4F42-BB7C-54A2-8771-9945ADC96835}"/>
              </a:ext>
            </a:extLst>
          </p:cNvPr>
          <p:cNvSpPr txBox="1"/>
          <p:nvPr/>
        </p:nvSpPr>
        <p:spPr>
          <a:xfrm>
            <a:off x="7600950" y="5990096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CPAIEN CIR 8 - Mei Ling HERVEGUEN DECLUME</a:t>
            </a:r>
          </a:p>
        </p:txBody>
      </p:sp>
    </p:spTree>
    <p:extLst>
      <p:ext uri="{BB962C8B-B14F-4D97-AF65-F5344CB8AC3E}">
        <p14:creationId xmlns:p14="http://schemas.microsoft.com/office/powerpoint/2010/main" val="741124424"/>
      </p:ext>
    </p:extLst>
  </p:cSld>
  <p:clrMapOvr>
    <a:masterClrMapping/>
  </p:clrMapOvr>
</p:sld>
</file>

<file path=ppt/theme/theme1.xml><?xml version="1.0" encoding="utf-8"?>
<a:theme xmlns:a="http://schemas.openxmlformats.org/drawingml/2006/main" name="Titr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1154790_TF33527777_Win32" id="{CC8EEEA3-CB2C-43B3-B8E6-532A59D76097}" vid="{88AD4E07-78ED-477D-8A15-13187D87B8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Procédures de sécurité</Template>
  <TotalTime>1667</TotalTime>
  <Words>1505</Words>
  <Application>Microsoft Office PowerPoint</Application>
  <PresentationFormat>Grand écran</PresentationFormat>
  <Paragraphs>165</Paragraphs>
  <Slides>10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Corbel</vt:lpstr>
      <vt:lpstr>Franklin Gothic Demi</vt:lpstr>
      <vt:lpstr>Franklin Gothic Medium</vt:lpstr>
      <vt:lpstr>Google Sans</vt:lpstr>
      <vt:lpstr>Google Sans Text</vt:lpstr>
      <vt:lpstr>Segoe UI</vt:lpstr>
      <vt:lpstr>Titres</vt:lpstr>
      <vt:lpstr>PPMS  PLAN PARTICULIER DE MISE EN SURETE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ÉVACUATION INCENDIE</vt:lpstr>
      <vt:lpstr>ÉVACUATION TSUNAMI</vt:lpstr>
      <vt:lpstr>INTRUSION CONFINEMENT</vt:lpstr>
      <vt:lpstr>FORMATION GESTION DE CRISE      Personnel à inscrire pour l’année N+1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Meiling</dc:creator>
  <cp:lastModifiedBy>Meiling HERVEGUEN DECLUME</cp:lastModifiedBy>
  <cp:revision>9</cp:revision>
  <cp:lastPrinted>2026-01-20T00:23:50Z</cp:lastPrinted>
  <dcterms:created xsi:type="dcterms:W3CDTF">2025-11-05T02:57:07Z</dcterms:created>
  <dcterms:modified xsi:type="dcterms:W3CDTF">2026-03-11T20:53:06Z</dcterms:modified>
</cp:coreProperties>
</file>