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relia" pitchFamily="2" charset="77"/>
      <p:regular r:id="rId12"/>
    </p:embeddedFont>
    <p:embeddedFont>
      <p:font typeface="DM Sans" pitchFamily="2" charset="77"/>
      <p:regular r:id="rId13"/>
      <p:bold r:id="rId14"/>
      <p:italic r:id="rId15"/>
      <p:boldItalic r:id="rId16"/>
    </p:embeddedFont>
    <p:embeddedFont>
      <p:font typeface="DM Sans Bold" pitchFamily="2" charset="77"/>
      <p:regular r:id="rId17"/>
      <p:bold r:id="rId18"/>
    </p:embeddedFont>
    <p:embeddedFont>
      <p:font typeface="DM Sans Bold Italics" pitchFamily="2" charset="77"/>
      <p:regular r:id="rId19"/>
      <p:bold r:id="rId20"/>
      <p:italic r:id="rId21"/>
      <p:boldItalic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Open Sans Bold" panose="020B0806030504020204" pitchFamily="34" charset="0"/>
      <p:regular r:id="rId27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26" autoAdjust="0"/>
  </p:normalViewPr>
  <p:slideViewPr>
    <p:cSldViewPr>
      <p:cViewPr varScale="1">
        <p:scale>
          <a:sx n="80" d="100"/>
          <a:sy n="80" d="100"/>
        </p:scale>
        <p:origin x="472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svg"/><Relationship Id="rId5" Type="http://schemas.openxmlformats.org/officeDocument/2006/relationships/image" Target="../media/image73.png"/><Relationship Id="rId4" Type="http://schemas.openxmlformats.org/officeDocument/2006/relationships/image" Target="../media/image2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Relationship Id="rId14" Type="http://schemas.openxmlformats.org/officeDocument/2006/relationships/image" Target="../media/image3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.png"/><Relationship Id="rId7" Type="http://schemas.openxmlformats.org/officeDocument/2006/relationships/image" Target="../media/image4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20.svg"/><Relationship Id="rId10" Type="http://schemas.openxmlformats.org/officeDocument/2006/relationships/image" Target="../media/image46.png"/><Relationship Id="rId4" Type="http://schemas.openxmlformats.org/officeDocument/2006/relationships/image" Target="../media/image19.png"/><Relationship Id="rId9" Type="http://schemas.openxmlformats.org/officeDocument/2006/relationships/image" Target="../media/image4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13" Type="http://schemas.openxmlformats.org/officeDocument/2006/relationships/image" Target="../media/image65.png"/><Relationship Id="rId18" Type="http://schemas.openxmlformats.org/officeDocument/2006/relationships/image" Target="../media/image70.sv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svg"/><Relationship Id="rId17" Type="http://schemas.openxmlformats.org/officeDocument/2006/relationships/image" Target="../media/image69.png"/><Relationship Id="rId2" Type="http://schemas.openxmlformats.org/officeDocument/2006/relationships/image" Target="../media/image1.jpeg"/><Relationship Id="rId16" Type="http://schemas.openxmlformats.org/officeDocument/2006/relationships/image" Target="../media/image68.svg"/><Relationship Id="rId20" Type="http://schemas.openxmlformats.org/officeDocument/2006/relationships/image" Target="../media/image7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sv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svg"/><Relationship Id="rId19" Type="http://schemas.openxmlformats.org/officeDocument/2006/relationships/image" Target="../media/image71.png"/><Relationship Id="rId4" Type="http://schemas.openxmlformats.org/officeDocument/2006/relationships/image" Target="../media/image56.svg"/><Relationship Id="rId9" Type="http://schemas.openxmlformats.org/officeDocument/2006/relationships/image" Target="../media/image61.png"/><Relationship Id="rId14" Type="http://schemas.openxmlformats.org/officeDocument/2006/relationships/image" Target="../media/image6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663033" y="6195861"/>
            <a:ext cx="6914093" cy="5028432"/>
          </a:xfrm>
          <a:custGeom>
            <a:avLst/>
            <a:gdLst/>
            <a:ahLst/>
            <a:cxnLst/>
            <a:rect l="l" t="t" r="r" b="b"/>
            <a:pathLst>
              <a:path w="6914093" h="5028432">
                <a:moveTo>
                  <a:pt x="0" y="0"/>
                </a:moveTo>
                <a:lnTo>
                  <a:pt x="6914093" y="0"/>
                </a:lnTo>
                <a:lnTo>
                  <a:pt x="6914093" y="5028431"/>
                </a:lnTo>
                <a:lnTo>
                  <a:pt x="0" y="50284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029971" y="4820778"/>
            <a:ext cx="10228058" cy="1710875"/>
          </a:xfrm>
          <a:custGeom>
            <a:avLst/>
            <a:gdLst/>
            <a:ahLst/>
            <a:cxnLst/>
            <a:rect l="l" t="t" r="r" b="b"/>
            <a:pathLst>
              <a:path w="10228058" h="1710875">
                <a:moveTo>
                  <a:pt x="0" y="0"/>
                </a:moveTo>
                <a:lnTo>
                  <a:pt x="10228058" y="0"/>
                </a:lnTo>
                <a:lnTo>
                  <a:pt x="10228058" y="1710876"/>
                </a:lnTo>
                <a:lnTo>
                  <a:pt x="0" y="17108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825571" y="4237876"/>
            <a:ext cx="13121857" cy="2210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00"/>
              </a:lnSpc>
            </a:pPr>
            <a:r>
              <a:rPr lang="en-US" sz="6357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Le numérique au service de l’entrée dans la lecture </a:t>
            </a:r>
          </a:p>
        </p:txBody>
      </p:sp>
      <p:sp>
        <p:nvSpPr>
          <p:cNvPr id="6" name="Freeform 6"/>
          <p:cNvSpPr/>
          <p:nvPr/>
        </p:nvSpPr>
        <p:spPr>
          <a:xfrm>
            <a:off x="12456379" y="5404911"/>
            <a:ext cx="8246933" cy="6247677"/>
          </a:xfrm>
          <a:custGeom>
            <a:avLst/>
            <a:gdLst/>
            <a:ahLst/>
            <a:cxnLst/>
            <a:rect l="l" t="t" r="r" b="b"/>
            <a:pathLst>
              <a:path w="8246933" h="6247677">
                <a:moveTo>
                  <a:pt x="0" y="0"/>
                </a:moveTo>
                <a:lnTo>
                  <a:pt x="8246933" y="0"/>
                </a:lnTo>
                <a:lnTo>
                  <a:pt x="8246933" y="6247677"/>
                </a:lnTo>
                <a:lnTo>
                  <a:pt x="0" y="624767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308980" y="-1652824"/>
            <a:ext cx="8905028" cy="5575060"/>
          </a:xfrm>
          <a:custGeom>
            <a:avLst/>
            <a:gdLst/>
            <a:ahLst/>
            <a:cxnLst/>
            <a:rect l="l" t="t" r="r" b="b"/>
            <a:pathLst>
              <a:path w="8905028" h="5575060">
                <a:moveTo>
                  <a:pt x="0" y="0"/>
                </a:moveTo>
                <a:lnTo>
                  <a:pt x="8905029" y="0"/>
                </a:lnTo>
                <a:lnTo>
                  <a:pt x="8905029" y="5575060"/>
                </a:lnTo>
                <a:lnTo>
                  <a:pt x="0" y="55750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495846">
            <a:off x="-3929800" y="-2685694"/>
            <a:ext cx="5243739" cy="7338566"/>
          </a:xfrm>
          <a:custGeom>
            <a:avLst/>
            <a:gdLst/>
            <a:ahLst/>
            <a:cxnLst/>
            <a:rect l="l" t="t" r="r" b="b"/>
            <a:pathLst>
              <a:path w="5243739" h="7338566">
                <a:moveTo>
                  <a:pt x="0" y="0"/>
                </a:moveTo>
                <a:lnTo>
                  <a:pt x="5243739" y="0"/>
                </a:lnTo>
                <a:lnTo>
                  <a:pt x="5243739" y="7338565"/>
                </a:lnTo>
                <a:lnTo>
                  <a:pt x="0" y="733856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212714" y="2246490"/>
            <a:ext cx="8075396" cy="1219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938"/>
              </a:lnSpc>
            </a:pPr>
            <a:r>
              <a:rPr lang="en-US" sz="7099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stage massé 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611435" y="9476048"/>
            <a:ext cx="6639489" cy="547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2"/>
              </a:lnSpc>
            </a:pPr>
            <a:r>
              <a:rPr lang="en-US" sz="3194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MAEVA URBAN ERUN C8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57225" cap="sq">
              <a:solidFill>
                <a:srgbClr val="1E3F48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816593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0775654" y="5143500"/>
            <a:ext cx="9448343" cy="5616757"/>
          </a:xfrm>
          <a:custGeom>
            <a:avLst/>
            <a:gdLst/>
            <a:ahLst/>
            <a:cxnLst/>
            <a:rect l="l" t="t" r="r" b="b"/>
            <a:pathLst>
              <a:path w="9448343" h="5616757">
                <a:moveTo>
                  <a:pt x="0" y="0"/>
                </a:moveTo>
                <a:lnTo>
                  <a:pt x="9448342" y="0"/>
                </a:lnTo>
                <a:lnTo>
                  <a:pt x="9448342" y="5616757"/>
                </a:lnTo>
                <a:lnTo>
                  <a:pt x="0" y="56167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400634" y="5428244"/>
            <a:ext cx="8436357" cy="5844796"/>
          </a:xfrm>
          <a:custGeom>
            <a:avLst/>
            <a:gdLst/>
            <a:ahLst/>
            <a:cxnLst/>
            <a:rect l="l" t="t" r="r" b="b"/>
            <a:pathLst>
              <a:path w="8436357" h="5844796">
                <a:moveTo>
                  <a:pt x="0" y="0"/>
                </a:moveTo>
                <a:lnTo>
                  <a:pt x="8436357" y="0"/>
                </a:lnTo>
                <a:lnTo>
                  <a:pt x="8436357" y="5844796"/>
                </a:lnTo>
                <a:lnTo>
                  <a:pt x="0" y="58447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483456" y="2365012"/>
            <a:ext cx="13321088" cy="3658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797"/>
              </a:lnSpc>
            </a:pPr>
            <a:r>
              <a:rPr lang="en-US" sz="10569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Merci pour votre attention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3857" y="2161568"/>
            <a:ext cx="16685942" cy="7487816"/>
          </a:xfrm>
          <a:custGeom>
            <a:avLst/>
            <a:gdLst/>
            <a:ahLst/>
            <a:cxnLst/>
            <a:rect l="l" t="t" r="r" b="b"/>
            <a:pathLst>
              <a:path w="16685942" h="7487816">
                <a:moveTo>
                  <a:pt x="0" y="0"/>
                </a:moveTo>
                <a:lnTo>
                  <a:pt x="16685942" y="0"/>
                </a:lnTo>
                <a:lnTo>
                  <a:pt x="16685942" y="7487817"/>
                </a:lnTo>
                <a:lnTo>
                  <a:pt x="0" y="74878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672833" y="410832"/>
            <a:ext cx="9554968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00BF6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WOOCLAP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622403" y="-589740"/>
            <a:ext cx="12138255" cy="12247451"/>
            <a:chOff x="0" y="0"/>
            <a:chExt cx="3196907" cy="322566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196907" cy="3225666"/>
            </a:xfrm>
            <a:custGeom>
              <a:avLst/>
              <a:gdLst/>
              <a:ahLst/>
              <a:cxnLst/>
              <a:rect l="l" t="t" r="r" b="b"/>
              <a:pathLst>
                <a:path w="3196907" h="3225666">
                  <a:moveTo>
                    <a:pt x="0" y="0"/>
                  </a:moveTo>
                  <a:lnTo>
                    <a:pt x="3196907" y="0"/>
                  </a:lnTo>
                  <a:lnTo>
                    <a:pt x="3196907" y="3225666"/>
                  </a:lnTo>
                  <a:lnTo>
                    <a:pt x="0" y="3225666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196907" cy="32732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H="1">
            <a:off x="15127068" y="7988140"/>
            <a:ext cx="3160932" cy="2298860"/>
          </a:xfrm>
          <a:custGeom>
            <a:avLst/>
            <a:gdLst/>
            <a:ahLst/>
            <a:cxnLst/>
            <a:rect l="l" t="t" r="r" b="b"/>
            <a:pathLst>
              <a:path w="3160932" h="2298860">
                <a:moveTo>
                  <a:pt x="3160932" y="0"/>
                </a:moveTo>
                <a:lnTo>
                  <a:pt x="0" y="0"/>
                </a:lnTo>
                <a:lnTo>
                  <a:pt x="0" y="2298860"/>
                </a:lnTo>
                <a:lnTo>
                  <a:pt x="3160932" y="2298860"/>
                </a:lnTo>
                <a:lnTo>
                  <a:pt x="316093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994189" y="142619"/>
            <a:ext cx="5394683" cy="1193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64"/>
              </a:lnSpc>
              <a:spcBef>
                <a:spcPct val="0"/>
              </a:spcBef>
            </a:pPr>
            <a:r>
              <a:rPr lang="en-US" sz="6974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plan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870104" y="1250350"/>
            <a:ext cx="10642643" cy="7122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4195" lvl="1" indent="-432098">
              <a:lnSpc>
                <a:spcPts val="5603"/>
              </a:lnSpc>
              <a:buFont typeface="Arial"/>
              <a:buChar char="•"/>
            </a:pPr>
            <a:r>
              <a:rPr lang="en-US" sz="4002" b="1" i="1" dirty="0">
                <a:solidFill>
                  <a:srgbClr val="00BF63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WOOCLAP</a:t>
            </a:r>
            <a:r>
              <a:rPr lang="en-US" sz="4002" b="1" dirty="0">
                <a:solidFill>
                  <a:srgbClr val="00BF63"/>
                </a:solidFill>
                <a:latin typeface="DM Sans Bold"/>
                <a:ea typeface="DM Sans Bold"/>
                <a:cs typeface="DM Sans Bold"/>
                <a:sym typeface="DM Sans Bold"/>
              </a:rPr>
              <a:t> “ </a:t>
            </a:r>
            <a:r>
              <a:rPr lang="en-US" sz="4002" b="1" dirty="0" err="1">
                <a:solidFill>
                  <a:srgbClr val="00BF63"/>
                </a:solidFill>
                <a:latin typeface="DM Sans Bold"/>
                <a:ea typeface="DM Sans Bold"/>
                <a:cs typeface="DM Sans Bold"/>
                <a:sym typeface="DM Sans Bold"/>
              </a:rPr>
              <a:t>échanges</a:t>
            </a:r>
            <a:r>
              <a:rPr lang="en-US" sz="4002" b="1" dirty="0">
                <a:solidFill>
                  <a:srgbClr val="00BF63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4002" b="1" dirty="0" err="1">
                <a:solidFill>
                  <a:srgbClr val="00BF63"/>
                </a:solidFill>
                <a:latin typeface="DM Sans Bold"/>
                <a:ea typeface="DM Sans Bold"/>
                <a:cs typeface="DM Sans Bold"/>
                <a:sym typeface="DM Sans Bold"/>
              </a:rPr>
              <a:t>collaboratifs</a:t>
            </a:r>
            <a:r>
              <a:rPr lang="en-US" sz="4002" b="1" dirty="0">
                <a:solidFill>
                  <a:srgbClr val="00BF63"/>
                </a:solidFill>
                <a:latin typeface="DM Sans Bold"/>
                <a:ea typeface="DM Sans Bold"/>
                <a:cs typeface="DM Sans Bold"/>
                <a:sym typeface="DM Sans Bold"/>
              </a:rPr>
              <a:t>” ...............    ...................................................10'</a:t>
            </a:r>
          </a:p>
          <a:p>
            <a:pPr marL="864195" lvl="1" indent="-432098" algn="l">
              <a:lnSpc>
                <a:spcPts val="5603"/>
              </a:lnSpc>
              <a:buFont typeface="Arial"/>
              <a:buChar char="•"/>
            </a:pPr>
            <a:r>
              <a:rPr lang="en-US" sz="4002" dirty="0">
                <a:solidFill>
                  <a:srgbClr val="4B48E6"/>
                </a:solidFill>
                <a:latin typeface="DM Sans"/>
                <a:ea typeface="DM Sans"/>
                <a:cs typeface="DM Sans"/>
                <a:sym typeface="DM Sans"/>
              </a:rPr>
              <a:t>Les </a:t>
            </a:r>
            <a:r>
              <a:rPr lang="en-US" sz="4002" dirty="0" err="1">
                <a:solidFill>
                  <a:srgbClr val="4B48E6"/>
                </a:solidFill>
                <a:latin typeface="DM Sans"/>
                <a:ea typeface="DM Sans"/>
                <a:cs typeface="DM Sans"/>
                <a:sym typeface="DM Sans"/>
              </a:rPr>
              <a:t>enjeux</a:t>
            </a:r>
            <a:r>
              <a:rPr lang="en-US" sz="4002" dirty="0">
                <a:solidFill>
                  <a:srgbClr val="4B48E6"/>
                </a:solidFill>
                <a:latin typeface="DM Sans"/>
                <a:ea typeface="DM Sans"/>
                <a:cs typeface="DM Sans"/>
                <a:sym typeface="DM Sans"/>
              </a:rPr>
              <a:t> du C2 .............................................5' </a:t>
            </a:r>
          </a:p>
          <a:p>
            <a:pPr marL="864195" lvl="1" indent="-432098" algn="l">
              <a:lnSpc>
                <a:spcPts val="5603"/>
              </a:lnSpc>
              <a:buFont typeface="Arial"/>
              <a:buChar char="•"/>
            </a:pPr>
            <a:r>
              <a:rPr lang="en-US" sz="4002" dirty="0">
                <a:solidFill>
                  <a:srgbClr val="FF66C4"/>
                </a:solidFill>
                <a:latin typeface="DM Sans"/>
                <a:ea typeface="DM Sans"/>
                <a:cs typeface="DM Sans"/>
                <a:sym typeface="DM Sans"/>
              </a:rPr>
              <a:t>Rappel des IO  ..................................................5'</a:t>
            </a:r>
          </a:p>
          <a:p>
            <a:pPr marL="864195" lvl="1" indent="-432098" algn="l">
              <a:lnSpc>
                <a:spcPts val="5603"/>
              </a:lnSpc>
              <a:buFont typeface="Arial"/>
              <a:buChar char="•"/>
            </a:pPr>
            <a:r>
              <a:rPr lang="en-US" sz="4002" dirty="0" err="1">
                <a:solidFill>
                  <a:srgbClr val="38B6FF"/>
                </a:solidFill>
                <a:latin typeface="DM Sans"/>
                <a:ea typeface="DM Sans"/>
                <a:cs typeface="DM Sans"/>
                <a:sym typeface="DM Sans"/>
              </a:rPr>
              <a:t>Découvrir</a:t>
            </a:r>
            <a:r>
              <a:rPr lang="en-US" sz="4002" dirty="0">
                <a:solidFill>
                  <a:srgbClr val="38B6FF"/>
                </a:solidFill>
                <a:latin typeface="DM Sans"/>
                <a:ea typeface="DM Sans"/>
                <a:cs typeface="DM Sans"/>
                <a:sym typeface="DM Sans"/>
              </a:rPr>
              <a:t> des </a:t>
            </a:r>
            <a:r>
              <a:rPr lang="en-US" sz="4002" dirty="0" err="1">
                <a:solidFill>
                  <a:srgbClr val="38B6FF"/>
                </a:solidFill>
                <a:latin typeface="DM Sans"/>
                <a:ea typeface="DM Sans"/>
                <a:cs typeface="DM Sans"/>
                <a:sym typeface="DM Sans"/>
              </a:rPr>
              <a:t>outils</a:t>
            </a:r>
            <a:r>
              <a:rPr lang="en-US" sz="4002" dirty="0">
                <a:solidFill>
                  <a:srgbClr val="38B6FF"/>
                </a:solidFill>
                <a:latin typeface="DM Sans"/>
                <a:ea typeface="DM Sans"/>
                <a:cs typeface="DM Sans"/>
                <a:sym typeface="DM Sans"/>
              </a:rPr>
              <a:t>  </a:t>
            </a:r>
            <a:r>
              <a:rPr lang="en-US" sz="4002" dirty="0" err="1">
                <a:solidFill>
                  <a:srgbClr val="38B6FF"/>
                </a:solidFill>
                <a:latin typeface="DM Sans"/>
                <a:ea typeface="DM Sans"/>
                <a:cs typeface="DM Sans"/>
                <a:sym typeface="DM Sans"/>
              </a:rPr>
              <a:t>numériques</a:t>
            </a:r>
            <a:r>
              <a:rPr lang="en-US" sz="4002" dirty="0">
                <a:solidFill>
                  <a:srgbClr val="38B6FF"/>
                </a:solidFill>
                <a:latin typeface="DM Sans"/>
                <a:ea typeface="DM Sans"/>
                <a:cs typeface="DM Sans"/>
                <a:sym typeface="DM Sans"/>
              </a:rPr>
              <a:t> pour la lecture...................................................................30'.</a:t>
            </a:r>
          </a:p>
          <a:p>
            <a:pPr marL="864195" lvl="1" indent="-432098" algn="l">
              <a:lnSpc>
                <a:spcPts val="5603"/>
              </a:lnSpc>
              <a:buFont typeface="Arial"/>
              <a:buChar char="•"/>
            </a:pPr>
            <a:r>
              <a:rPr lang="en-US" sz="4002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Ateliers pratiques : </a:t>
            </a:r>
            <a:r>
              <a:rPr lang="en-US" sz="4002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création</a:t>
            </a:r>
            <a:r>
              <a:rPr lang="en-US" sz="4002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002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d’activités</a:t>
            </a:r>
            <a:r>
              <a:rPr lang="en-US" sz="4002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pour </a:t>
            </a:r>
            <a:r>
              <a:rPr lang="en-US" sz="4002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sa</a:t>
            </a:r>
            <a:r>
              <a:rPr lang="en-US" sz="4002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002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classe</a:t>
            </a:r>
            <a:r>
              <a:rPr lang="en-US" sz="4002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..................................................30'</a:t>
            </a:r>
          </a:p>
          <a:p>
            <a:pPr marL="842606" lvl="1" indent="-421303" algn="l">
              <a:lnSpc>
                <a:spcPts val="5463"/>
              </a:lnSpc>
              <a:buFont typeface="Arial"/>
              <a:buChar char="•"/>
            </a:pPr>
            <a:r>
              <a:rPr lang="en-US" sz="3902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Synthèse</a:t>
            </a:r>
            <a:r>
              <a:rPr lang="en-US" sz="3902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et mise </a:t>
            </a:r>
            <a:r>
              <a:rPr lang="en-US" sz="3902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en</a:t>
            </a:r>
            <a:r>
              <a:rPr lang="en-US" sz="3902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oeuvre </a:t>
            </a:r>
            <a:r>
              <a:rPr lang="en-US" sz="3902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en</a:t>
            </a:r>
            <a:r>
              <a:rPr lang="en-US" sz="3902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902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classe</a:t>
            </a:r>
            <a:r>
              <a:rPr lang="en-US" sz="3902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. .............................................................................;..........10'</a:t>
            </a:r>
          </a:p>
        </p:txBody>
      </p:sp>
      <p:sp>
        <p:nvSpPr>
          <p:cNvPr id="9" name="Freeform 9"/>
          <p:cNvSpPr/>
          <p:nvPr/>
        </p:nvSpPr>
        <p:spPr>
          <a:xfrm flipH="1">
            <a:off x="300768" y="5873946"/>
            <a:ext cx="4244555" cy="4413054"/>
          </a:xfrm>
          <a:custGeom>
            <a:avLst/>
            <a:gdLst/>
            <a:ahLst/>
            <a:cxnLst/>
            <a:rect l="l" t="t" r="r" b="b"/>
            <a:pathLst>
              <a:path w="4244555" h="4413054">
                <a:moveTo>
                  <a:pt x="4244555" y="0"/>
                </a:moveTo>
                <a:lnTo>
                  <a:pt x="0" y="0"/>
                </a:lnTo>
                <a:lnTo>
                  <a:pt x="0" y="4413054"/>
                </a:lnTo>
                <a:lnTo>
                  <a:pt x="4244555" y="4413054"/>
                </a:lnTo>
                <a:lnTo>
                  <a:pt x="424455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037331" y="2030095"/>
            <a:ext cx="13293258" cy="6791564"/>
            <a:chOff x="0" y="0"/>
            <a:chExt cx="3501105" cy="17887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01105" cy="1788725"/>
            </a:xfrm>
            <a:custGeom>
              <a:avLst/>
              <a:gdLst/>
              <a:ahLst/>
              <a:cxnLst/>
              <a:rect l="l" t="t" r="r" b="b"/>
              <a:pathLst>
                <a:path w="3501105" h="1788725">
                  <a:moveTo>
                    <a:pt x="0" y="0"/>
                  </a:moveTo>
                  <a:lnTo>
                    <a:pt x="3501105" y="0"/>
                  </a:lnTo>
                  <a:lnTo>
                    <a:pt x="3501105" y="1788725"/>
                  </a:lnTo>
                  <a:lnTo>
                    <a:pt x="0" y="1788725"/>
                  </a:lnTo>
                  <a:close/>
                </a:path>
              </a:pathLst>
            </a:custGeom>
            <a:solidFill>
              <a:srgbClr val="000000">
                <a:alpha val="31765"/>
              </a:srgbClr>
            </a:solidFill>
            <a:ln w="38100" cap="sq">
              <a:solidFill>
                <a:srgbClr val="000000">
                  <a:alpha val="31765"/>
                </a:srgbClr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501105" cy="1836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147716">
            <a:off x="2497371" y="1311077"/>
            <a:ext cx="13293258" cy="6791564"/>
            <a:chOff x="0" y="0"/>
            <a:chExt cx="3501105" cy="17887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501105" cy="1788725"/>
            </a:xfrm>
            <a:custGeom>
              <a:avLst/>
              <a:gdLst/>
              <a:ahLst/>
              <a:cxnLst/>
              <a:rect l="l" t="t" r="r" b="b"/>
              <a:pathLst>
                <a:path w="3501105" h="1788725">
                  <a:moveTo>
                    <a:pt x="6406" y="0"/>
                  </a:moveTo>
                  <a:lnTo>
                    <a:pt x="3494699" y="0"/>
                  </a:lnTo>
                  <a:cubicBezTo>
                    <a:pt x="3496397" y="0"/>
                    <a:pt x="3498027" y="675"/>
                    <a:pt x="3499229" y="1876"/>
                  </a:cubicBezTo>
                  <a:cubicBezTo>
                    <a:pt x="3500430" y="3078"/>
                    <a:pt x="3501105" y="4707"/>
                    <a:pt x="3501105" y="6406"/>
                  </a:cubicBezTo>
                  <a:lnTo>
                    <a:pt x="3501105" y="1782318"/>
                  </a:lnTo>
                  <a:cubicBezTo>
                    <a:pt x="3501105" y="1785856"/>
                    <a:pt x="3498237" y="1788725"/>
                    <a:pt x="3494699" y="1788725"/>
                  </a:cubicBezTo>
                  <a:lnTo>
                    <a:pt x="6406" y="1788725"/>
                  </a:lnTo>
                  <a:cubicBezTo>
                    <a:pt x="4707" y="1788725"/>
                    <a:pt x="3078" y="1788050"/>
                    <a:pt x="1876" y="1786848"/>
                  </a:cubicBezTo>
                  <a:cubicBezTo>
                    <a:pt x="675" y="1785647"/>
                    <a:pt x="0" y="1784017"/>
                    <a:pt x="0" y="1782318"/>
                  </a:cubicBezTo>
                  <a:lnTo>
                    <a:pt x="0" y="6406"/>
                  </a:lnTo>
                  <a:cubicBezTo>
                    <a:pt x="0" y="4707"/>
                    <a:pt x="675" y="3078"/>
                    <a:pt x="1876" y="1876"/>
                  </a:cubicBezTo>
                  <a:cubicBezTo>
                    <a:pt x="3078" y="675"/>
                    <a:pt x="4707" y="0"/>
                    <a:pt x="6406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3501105" cy="1836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6928985" y="1314623"/>
            <a:ext cx="3667332" cy="946839"/>
          </a:xfrm>
          <a:custGeom>
            <a:avLst/>
            <a:gdLst/>
            <a:ahLst/>
            <a:cxnLst/>
            <a:rect l="l" t="t" r="r" b="b"/>
            <a:pathLst>
              <a:path w="3667332" h="946839">
                <a:moveTo>
                  <a:pt x="0" y="0"/>
                </a:moveTo>
                <a:lnTo>
                  <a:pt x="3667333" y="0"/>
                </a:lnTo>
                <a:lnTo>
                  <a:pt x="3667333" y="946839"/>
                </a:lnTo>
                <a:lnTo>
                  <a:pt x="0" y="9468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302188" y="5976034"/>
            <a:ext cx="1367954" cy="378053"/>
          </a:xfrm>
          <a:custGeom>
            <a:avLst/>
            <a:gdLst/>
            <a:ahLst/>
            <a:cxnLst/>
            <a:rect l="l" t="t" r="r" b="b"/>
            <a:pathLst>
              <a:path w="1367954" h="378053">
                <a:moveTo>
                  <a:pt x="0" y="0"/>
                </a:moveTo>
                <a:lnTo>
                  <a:pt x="1367954" y="0"/>
                </a:lnTo>
                <a:lnTo>
                  <a:pt x="1367954" y="378053"/>
                </a:lnTo>
                <a:lnTo>
                  <a:pt x="0" y="3780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302188" y="4131793"/>
            <a:ext cx="2622717" cy="324263"/>
          </a:xfrm>
          <a:custGeom>
            <a:avLst/>
            <a:gdLst/>
            <a:ahLst/>
            <a:cxnLst/>
            <a:rect l="l" t="t" r="r" b="b"/>
            <a:pathLst>
              <a:path w="2622717" h="324263">
                <a:moveTo>
                  <a:pt x="0" y="0"/>
                </a:moveTo>
                <a:lnTo>
                  <a:pt x="2622717" y="0"/>
                </a:lnTo>
                <a:lnTo>
                  <a:pt x="2622717" y="324263"/>
                </a:lnTo>
                <a:lnTo>
                  <a:pt x="0" y="3242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469465" y="5905716"/>
            <a:ext cx="6921795" cy="4114800"/>
          </a:xfrm>
          <a:custGeom>
            <a:avLst/>
            <a:gdLst/>
            <a:ahLst/>
            <a:cxnLst/>
            <a:rect l="l" t="t" r="r" b="b"/>
            <a:pathLst>
              <a:path w="6921795" h="4114800">
                <a:moveTo>
                  <a:pt x="0" y="0"/>
                </a:moveTo>
                <a:lnTo>
                  <a:pt x="6921795" y="0"/>
                </a:lnTo>
                <a:lnTo>
                  <a:pt x="69217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6332393" y="1297013"/>
            <a:ext cx="5623213" cy="1086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865"/>
              </a:lnSpc>
              <a:spcBef>
                <a:spcPct val="0"/>
              </a:spcBef>
            </a:pPr>
            <a:r>
              <a:rPr lang="en-US" sz="6332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Introduction</a:t>
            </a:r>
          </a:p>
        </p:txBody>
      </p:sp>
      <p:sp>
        <p:nvSpPr>
          <p:cNvPr id="14" name="TextBox 14"/>
          <p:cNvSpPr txBox="1"/>
          <p:nvPr/>
        </p:nvSpPr>
        <p:spPr>
          <a:xfrm rot="-137080">
            <a:off x="3455189" y="5352962"/>
            <a:ext cx="9765335" cy="2806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7886" lvl="1" indent="-343943" algn="l">
              <a:lnSpc>
                <a:spcPts val="4460"/>
              </a:lnSpc>
              <a:buFont typeface="Arial"/>
              <a:buChar char="•"/>
            </a:pPr>
            <a:r>
              <a:rPr lang="en-US" sz="3186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découvrir des activités concrètes en utilisant des ressources adaptées</a:t>
            </a:r>
          </a:p>
          <a:p>
            <a:pPr marL="687886" lvl="1" indent="-343943" algn="l">
              <a:lnSpc>
                <a:spcPts val="4460"/>
              </a:lnSpc>
              <a:spcBef>
                <a:spcPct val="0"/>
              </a:spcBef>
              <a:buFont typeface="Arial"/>
              <a:buChar char="•"/>
            </a:pPr>
            <a:r>
              <a:rPr lang="en-US" sz="3186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favoriser la collaboration, la créativité et la confiance des enseignants dans l’utilisation du numérique.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830603" y="1761560"/>
            <a:ext cx="2155562" cy="621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02"/>
              </a:lnSpc>
            </a:pPr>
            <a:r>
              <a:rPr lang="en-US" sz="3644" b="1">
                <a:solidFill>
                  <a:srgbClr val="01070A"/>
                </a:solidFill>
                <a:latin typeface="DM Sans Bold"/>
                <a:ea typeface="DM Sans Bold"/>
                <a:cs typeface="DM Sans Bold"/>
                <a:sym typeface="DM Sans Bold"/>
              </a:rPr>
              <a:t>objectifs</a:t>
            </a:r>
          </a:p>
        </p:txBody>
      </p:sp>
      <p:sp>
        <p:nvSpPr>
          <p:cNvPr id="16" name="TextBox 16"/>
          <p:cNvSpPr txBox="1"/>
          <p:nvPr/>
        </p:nvSpPr>
        <p:spPr>
          <a:xfrm rot="-75925">
            <a:off x="3454477" y="2491807"/>
            <a:ext cx="12103497" cy="2800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6377" lvl="1" indent="-343189" algn="l">
              <a:lnSpc>
                <a:spcPts val="4450"/>
              </a:lnSpc>
              <a:spcBef>
                <a:spcPct val="0"/>
              </a:spcBef>
              <a:buFont typeface="Arial"/>
              <a:buChar char="•"/>
            </a:pPr>
            <a:r>
              <a:rPr lang="en-US" sz="3179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accompagner les enseignants dans l’intégration du numérique dans les pratiques de lecture en leur fournissant des outils concrets et adaptés à leur contexte.</a:t>
            </a:r>
          </a:p>
          <a:p>
            <a:pPr marL="686377" lvl="1" indent="-343189" algn="l">
              <a:lnSpc>
                <a:spcPts val="4450"/>
              </a:lnSpc>
              <a:spcBef>
                <a:spcPct val="0"/>
              </a:spcBef>
              <a:buFont typeface="Arial"/>
              <a:buChar char="•"/>
            </a:pPr>
            <a:r>
              <a:rPr lang="en-US" sz="3179" u="none" strike="noStrike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comprendre les enjeux de l’intégration du numérique dans l’apprentissage de la lecture au C2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69454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066749" y="528222"/>
            <a:ext cx="14154503" cy="8229600"/>
            <a:chOff x="0" y="0"/>
            <a:chExt cx="3727935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27935" cy="2167467"/>
            </a:xfrm>
            <a:custGeom>
              <a:avLst/>
              <a:gdLst/>
              <a:ahLst/>
              <a:cxnLst/>
              <a:rect l="l" t="t" r="r" b="b"/>
              <a:pathLst>
                <a:path w="3727935" h="2167467">
                  <a:moveTo>
                    <a:pt x="6017" y="0"/>
                  </a:moveTo>
                  <a:lnTo>
                    <a:pt x="3721918" y="0"/>
                  </a:lnTo>
                  <a:cubicBezTo>
                    <a:pt x="3725241" y="0"/>
                    <a:pt x="3727935" y="2694"/>
                    <a:pt x="3727935" y="6017"/>
                  </a:cubicBezTo>
                  <a:lnTo>
                    <a:pt x="3727935" y="2161450"/>
                  </a:lnTo>
                  <a:cubicBezTo>
                    <a:pt x="3727935" y="2164773"/>
                    <a:pt x="3725241" y="2167467"/>
                    <a:pt x="3721918" y="2167467"/>
                  </a:cubicBezTo>
                  <a:lnTo>
                    <a:pt x="6017" y="2167467"/>
                  </a:lnTo>
                  <a:cubicBezTo>
                    <a:pt x="2694" y="2167467"/>
                    <a:pt x="0" y="2164773"/>
                    <a:pt x="0" y="2161450"/>
                  </a:cubicBezTo>
                  <a:lnTo>
                    <a:pt x="0" y="6017"/>
                  </a:lnTo>
                  <a:cubicBezTo>
                    <a:pt x="0" y="2694"/>
                    <a:pt x="2694" y="0"/>
                    <a:pt x="601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727935" cy="22150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509556" y="1599576"/>
            <a:ext cx="1855658" cy="1855658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866189" y="2166869"/>
            <a:ext cx="1142391" cy="1113312"/>
          </a:xfrm>
          <a:custGeom>
            <a:avLst/>
            <a:gdLst/>
            <a:ahLst/>
            <a:cxnLst/>
            <a:rect l="l" t="t" r="r" b="b"/>
            <a:pathLst>
              <a:path w="1142391" h="1113312">
                <a:moveTo>
                  <a:pt x="0" y="0"/>
                </a:moveTo>
                <a:lnTo>
                  <a:pt x="1142391" y="0"/>
                </a:lnTo>
                <a:lnTo>
                  <a:pt x="1142391" y="1113313"/>
                </a:lnTo>
                <a:lnTo>
                  <a:pt x="0" y="11133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57504" y="7652044"/>
            <a:ext cx="2979880" cy="2402464"/>
          </a:xfrm>
          <a:custGeom>
            <a:avLst/>
            <a:gdLst/>
            <a:ahLst/>
            <a:cxnLst/>
            <a:rect l="l" t="t" r="r" b="b"/>
            <a:pathLst>
              <a:path w="2979880" h="2402464">
                <a:moveTo>
                  <a:pt x="0" y="0"/>
                </a:moveTo>
                <a:lnTo>
                  <a:pt x="2979881" y="0"/>
                </a:lnTo>
                <a:lnTo>
                  <a:pt x="2979881" y="2402464"/>
                </a:lnTo>
                <a:lnTo>
                  <a:pt x="0" y="24024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5759303" y="1686478"/>
            <a:ext cx="1855658" cy="1855658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156913" y="1686478"/>
            <a:ext cx="1855658" cy="1855658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143416" y="1686478"/>
            <a:ext cx="1855658" cy="1855658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6098239" y="1940937"/>
            <a:ext cx="1177785" cy="1346740"/>
          </a:xfrm>
          <a:custGeom>
            <a:avLst/>
            <a:gdLst/>
            <a:ahLst/>
            <a:cxnLst/>
            <a:rect l="l" t="t" r="r" b="b"/>
            <a:pathLst>
              <a:path w="1177785" h="1346740">
                <a:moveTo>
                  <a:pt x="0" y="0"/>
                </a:moveTo>
                <a:lnTo>
                  <a:pt x="1177785" y="0"/>
                </a:lnTo>
                <a:lnTo>
                  <a:pt x="1177785" y="1346740"/>
                </a:lnTo>
                <a:lnTo>
                  <a:pt x="0" y="13467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9648807" y="2050156"/>
            <a:ext cx="871871" cy="1128304"/>
          </a:xfrm>
          <a:custGeom>
            <a:avLst/>
            <a:gdLst/>
            <a:ahLst/>
            <a:cxnLst/>
            <a:rect l="l" t="t" r="r" b="b"/>
            <a:pathLst>
              <a:path w="871871" h="1128304">
                <a:moveTo>
                  <a:pt x="0" y="0"/>
                </a:moveTo>
                <a:lnTo>
                  <a:pt x="871871" y="0"/>
                </a:lnTo>
                <a:lnTo>
                  <a:pt x="871871" y="1128303"/>
                </a:lnTo>
                <a:lnTo>
                  <a:pt x="0" y="11283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3564291" y="2050156"/>
            <a:ext cx="996588" cy="1346740"/>
          </a:xfrm>
          <a:custGeom>
            <a:avLst/>
            <a:gdLst/>
            <a:ahLst/>
            <a:cxnLst/>
            <a:rect l="l" t="t" r="r" b="b"/>
            <a:pathLst>
              <a:path w="996588" h="1346740">
                <a:moveTo>
                  <a:pt x="0" y="0"/>
                </a:moveTo>
                <a:lnTo>
                  <a:pt x="996587" y="0"/>
                </a:lnTo>
                <a:lnTo>
                  <a:pt x="996587" y="1346740"/>
                </a:lnTo>
                <a:lnTo>
                  <a:pt x="0" y="134674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3564291" y="8229804"/>
            <a:ext cx="4723709" cy="2056991"/>
          </a:xfrm>
          <a:custGeom>
            <a:avLst/>
            <a:gdLst/>
            <a:ahLst/>
            <a:cxnLst/>
            <a:rect l="l" t="t" r="r" b="b"/>
            <a:pathLst>
              <a:path w="4723709" h="2056991">
                <a:moveTo>
                  <a:pt x="0" y="0"/>
                </a:moveTo>
                <a:lnTo>
                  <a:pt x="4723709" y="0"/>
                </a:lnTo>
                <a:lnTo>
                  <a:pt x="4723709" y="2056992"/>
                </a:lnTo>
                <a:lnTo>
                  <a:pt x="0" y="205699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4992130" y="541217"/>
            <a:ext cx="8762207" cy="853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45"/>
              </a:lnSpc>
              <a:spcBef>
                <a:spcPct val="0"/>
              </a:spcBef>
            </a:pPr>
            <a:r>
              <a:rPr lang="en-US" sz="5032">
                <a:solidFill>
                  <a:srgbClr val="4B48E6"/>
                </a:solidFill>
                <a:latin typeface="Carelia"/>
                <a:ea typeface="Carelia"/>
                <a:cs typeface="Carelia"/>
                <a:sym typeface="Carelia"/>
              </a:rPr>
              <a:t> les enjeux du C2 en lecture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066749" y="3846936"/>
            <a:ext cx="14154503" cy="5006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5" lvl="1" indent="-259082" algn="ctr">
              <a:lnSpc>
                <a:spcPts val="3360"/>
              </a:lnSpc>
              <a:buFont typeface="Arial"/>
              <a:buChar char="•"/>
            </a:pPr>
            <a:r>
              <a:rPr lang="en-US" sz="2400" b="1" dirty="0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Identifier des mots de manière de plus </a:t>
            </a:r>
            <a:r>
              <a:rPr lang="en-US" sz="2400" b="1" dirty="0" err="1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en</a:t>
            </a:r>
            <a:r>
              <a:rPr lang="en-US" sz="2400" b="1" dirty="0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plus </a:t>
            </a:r>
            <a:r>
              <a:rPr lang="en-US" sz="2400" b="1" dirty="0" err="1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aisée</a:t>
            </a:r>
            <a:r>
              <a:rPr lang="en-US" sz="2400" b="1" dirty="0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(</a:t>
            </a:r>
            <a:r>
              <a:rPr lang="en-US" sz="2400" b="1" dirty="0" err="1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déchiffrer</a:t>
            </a:r>
            <a:r>
              <a:rPr lang="en-US" sz="2400" b="1" dirty="0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des mots inconnus </a:t>
            </a:r>
            <a:r>
              <a:rPr lang="en-US" sz="2400" b="1" dirty="0" err="1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réguliers</a:t>
            </a:r>
            <a:r>
              <a:rPr lang="en-US" sz="2400" b="1" dirty="0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2400" b="1" dirty="0" err="1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reconnaître</a:t>
            </a:r>
            <a:r>
              <a:rPr lang="en-US" sz="2400" b="1" dirty="0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des mots </a:t>
            </a:r>
            <a:r>
              <a:rPr lang="en-US" sz="2400" b="1" dirty="0" err="1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fréquents</a:t>
            </a:r>
            <a:r>
              <a:rPr lang="en-US" sz="2400" b="1" dirty="0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400" b="1" dirty="0" err="1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ou</a:t>
            </a:r>
            <a:r>
              <a:rPr lang="en-US" sz="2400" b="1" dirty="0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400" b="1" dirty="0" err="1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irréguliers</a:t>
            </a:r>
            <a:r>
              <a:rPr lang="en-US" sz="2400" b="1" dirty="0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).  </a:t>
            </a:r>
          </a:p>
          <a:p>
            <a:pPr marL="518165" lvl="1" indent="-259082" algn="ctr">
              <a:lnSpc>
                <a:spcPts val="3360"/>
              </a:lnSpc>
              <a:buFont typeface="Arial"/>
              <a:buChar char="•"/>
            </a:pPr>
            <a:r>
              <a:rPr lang="en-US" sz="2400" b="1" dirty="0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Lire à voix haute avec </a:t>
            </a:r>
            <a:r>
              <a:rPr lang="en-US" sz="2400" b="1" dirty="0" err="1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fluidité</a:t>
            </a:r>
            <a:r>
              <a:rPr lang="en-US" sz="2400" b="1" dirty="0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avec </a:t>
            </a:r>
            <a:r>
              <a:rPr lang="en-US" sz="2400" b="1" dirty="0" err="1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prise</a:t>
            </a:r>
            <a:r>
              <a:rPr lang="en-US" sz="2400" b="1" dirty="0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400" b="1" dirty="0" err="1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en</a:t>
            </a:r>
            <a:r>
              <a:rPr lang="en-US" sz="2400" b="1" dirty="0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400" b="1" dirty="0" err="1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compte</a:t>
            </a:r>
            <a:r>
              <a:rPr lang="en-US" sz="2400" b="1" dirty="0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de la </a:t>
            </a:r>
            <a:r>
              <a:rPr lang="en-US" sz="2400" b="1" dirty="0" err="1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ponctuation</a:t>
            </a:r>
            <a:r>
              <a:rPr lang="en-US" sz="2400" b="1" dirty="0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et de </a:t>
            </a:r>
            <a:r>
              <a:rPr lang="en-US" sz="2400" b="1" dirty="0" err="1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l’intonation</a:t>
            </a:r>
            <a:r>
              <a:rPr lang="en-US" sz="2400" b="1" dirty="0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pour </a:t>
            </a:r>
            <a:r>
              <a:rPr lang="en-US" sz="2400" b="1" dirty="0" err="1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restituer</a:t>
            </a:r>
            <a:r>
              <a:rPr lang="en-US" sz="2400" b="1" dirty="0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un </a:t>
            </a:r>
            <a:r>
              <a:rPr lang="en-US" sz="2400" b="1" dirty="0" err="1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texte</a:t>
            </a:r>
            <a:r>
              <a:rPr lang="en-US" sz="2400" b="1" dirty="0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audible.  </a:t>
            </a:r>
          </a:p>
          <a:p>
            <a:pPr marL="518165" lvl="1" indent="-259082" algn="ctr">
              <a:lnSpc>
                <a:spcPts val="3360"/>
              </a:lnSpc>
              <a:buFont typeface="Arial"/>
              <a:buChar char="•"/>
            </a:pPr>
            <a:r>
              <a:rPr lang="en-US" sz="2400" b="1" dirty="0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Lire </a:t>
            </a:r>
            <a:r>
              <a:rPr lang="en-US" sz="2400" b="1" dirty="0" err="1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silencieusement</a:t>
            </a:r>
            <a:r>
              <a:rPr lang="en-US" sz="2400" b="1" dirty="0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des </a:t>
            </a:r>
            <a:r>
              <a:rPr lang="en-US" sz="2400" b="1" dirty="0" err="1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textes</a:t>
            </a:r>
            <a:r>
              <a:rPr lang="en-US" sz="2400" b="1" dirty="0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400" b="1" dirty="0" err="1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variés</a:t>
            </a:r>
            <a:r>
              <a:rPr lang="en-US" sz="2400" b="1" dirty="0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(</a:t>
            </a:r>
            <a:r>
              <a:rPr lang="en-US" sz="2400" b="1" dirty="0" err="1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narratif</a:t>
            </a:r>
            <a:r>
              <a:rPr lang="en-US" sz="2400" b="1" dirty="0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2400" b="1" dirty="0" err="1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documentaire</a:t>
            </a:r>
            <a:r>
              <a:rPr lang="en-US" sz="2400" b="1" dirty="0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2400" b="1" dirty="0" err="1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poétique</a:t>
            </a:r>
            <a:r>
              <a:rPr lang="en-US" sz="2400" b="1" dirty="0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) </a:t>
            </a:r>
            <a:r>
              <a:rPr lang="en-US" sz="2400" b="1" dirty="0" err="1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adaptés</a:t>
            </a:r>
            <a:r>
              <a:rPr lang="en-US" sz="2400" b="1" dirty="0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à </a:t>
            </a:r>
            <a:r>
              <a:rPr lang="en-US" sz="2400" b="1" dirty="0" err="1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l’âge</a:t>
            </a:r>
            <a:r>
              <a:rPr lang="en-US" sz="2400" b="1" dirty="0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et à la culture </a:t>
            </a:r>
            <a:r>
              <a:rPr lang="en-US" sz="2400" b="1" dirty="0" err="1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scolaire</a:t>
            </a:r>
            <a:r>
              <a:rPr lang="en-US" sz="2400" b="1" dirty="0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et </a:t>
            </a:r>
            <a:r>
              <a:rPr lang="en-US" sz="2400" b="1" dirty="0" err="1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en</a:t>
            </a:r>
            <a:r>
              <a:rPr lang="en-US" sz="2400" b="1" dirty="0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400" b="1" dirty="0" err="1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comprendre</a:t>
            </a:r>
            <a:r>
              <a:rPr lang="en-US" sz="2400" b="1" dirty="0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le </a:t>
            </a:r>
            <a:r>
              <a:rPr lang="en-US" sz="2400" b="1" dirty="0" err="1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sens</a:t>
            </a:r>
            <a:r>
              <a:rPr lang="en-US" sz="2400" b="1" dirty="0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global.  </a:t>
            </a:r>
          </a:p>
          <a:p>
            <a:pPr marL="518165" lvl="1" indent="-259082" algn="ctr">
              <a:lnSpc>
                <a:spcPts val="3360"/>
              </a:lnSpc>
              <a:buFont typeface="Arial"/>
              <a:buChar char="•"/>
            </a:pPr>
            <a:r>
              <a:rPr lang="en-US" sz="2400" b="1" dirty="0" err="1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Comprendre</a:t>
            </a:r>
            <a:r>
              <a:rPr lang="en-US" sz="2400" b="1" dirty="0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un </a:t>
            </a:r>
            <a:r>
              <a:rPr lang="en-US" sz="2400" b="1" dirty="0" err="1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texte</a:t>
            </a:r>
            <a:r>
              <a:rPr lang="en-US" sz="2400" b="1" dirty="0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400" b="1" dirty="0" err="1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lu</a:t>
            </a:r>
            <a:r>
              <a:rPr lang="en-US" sz="2400" b="1" dirty="0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(</a:t>
            </a:r>
            <a:r>
              <a:rPr lang="en-US" sz="2400" b="1" dirty="0" err="1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ou</a:t>
            </a:r>
            <a:r>
              <a:rPr lang="en-US" sz="2400" b="1" dirty="0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à lire) : mobiliser le </a:t>
            </a:r>
            <a:r>
              <a:rPr lang="en-US" sz="2400" b="1" dirty="0" err="1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décodage</a:t>
            </a:r>
            <a:r>
              <a:rPr lang="en-US" sz="2400" b="1" dirty="0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400" b="1" dirty="0" err="1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automatisé</a:t>
            </a:r>
            <a:r>
              <a:rPr lang="en-US" sz="2400" b="1" dirty="0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mobiliser des </a:t>
            </a:r>
            <a:r>
              <a:rPr lang="en-US" sz="2400" b="1" dirty="0" err="1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connaissances</a:t>
            </a:r>
            <a:r>
              <a:rPr lang="en-US" sz="2400" b="1" dirty="0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400" b="1" dirty="0" err="1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lexicales</a:t>
            </a:r>
            <a:r>
              <a:rPr lang="en-US" sz="2400" b="1" dirty="0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(</a:t>
            </a:r>
            <a:r>
              <a:rPr lang="en-US" sz="2400" b="1" dirty="0" err="1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vocabulaire</a:t>
            </a:r>
            <a:r>
              <a:rPr lang="en-US" sz="2400" b="1" dirty="0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) et </a:t>
            </a:r>
            <a:r>
              <a:rPr lang="en-US" sz="2400" b="1" dirty="0" err="1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syntaxiques</a:t>
            </a:r>
            <a:r>
              <a:rPr lang="en-US" sz="2400" b="1" dirty="0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faire des </a:t>
            </a:r>
            <a:r>
              <a:rPr lang="en-US" sz="2400" b="1" dirty="0" err="1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inférences</a:t>
            </a:r>
            <a:r>
              <a:rPr lang="en-US" sz="2400" b="1" dirty="0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simples, </a:t>
            </a:r>
            <a:r>
              <a:rPr lang="en-US" sz="2400" b="1" dirty="0" err="1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vérifier</a:t>
            </a:r>
            <a:r>
              <a:rPr lang="en-US" sz="2400" b="1" dirty="0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400" b="1" dirty="0" err="1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sa</a:t>
            </a:r>
            <a:r>
              <a:rPr lang="en-US" sz="2400" b="1" dirty="0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400" b="1" dirty="0" err="1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compréhension</a:t>
            </a:r>
            <a:r>
              <a:rPr lang="en-US" sz="2400" b="1" dirty="0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  </a:t>
            </a:r>
          </a:p>
          <a:p>
            <a:pPr marL="518165" lvl="1" indent="-259082" algn="ctr">
              <a:lnSpc>
                <a:spcPts val="3360"/>
              </a:lnSpc>
              <a:buFont typeface="Arial"/>
              <a:buChar char="•"/>
            </a:pPr>
            <a:r>
              <a:rPr lang="en-US" sz="2400" b="1" dirty="0" err="1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Construire</a:t>
            </a:r>
            <a:r>
              <a:rPr lang="en-US" sz="2400" b="1" dirty="0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400" b="1" dirty="0" err="1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une</a:t>
            </a:r>
            <a:r>
              <a:rPr lang="en-US" sz="2400" b="1" dirty="0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relation au livre et aux </a:t>
            </a:r>
            <a:r>
              <a:rPr lang="en-US" sz="2400" b="1" dirty="0" err="1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textes</a:t>
            </a:r>
            <a:r>
              <a:rPr lang="en-US" sz="2400" b="1" dirty="0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: </a:t>
            </a:r>
            <a:r>
              <a:rPr lang="en-US" sz="2400" b="1" dirty="0" err="1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fréquenter</a:t>
            </a:r>
            <a:r>
              <a:rPr lang="en-US" sz="2400" b="1" dirty="0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des </a:t>
            </a:r>
            <a:r>
              <a:rPr lang="en-US" sz="2400" b="1" dirty="0" err="1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œuvres</a:t>
            </a:r>
            <a:r>
              <a:rPr lang="en-US" sz="2400" b="1" dirty="0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400" b="1" dirty="0" err="1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littéraires</a:t>
            </a:r>
            <a:r>
              <a:rPr lang="en-US" sz="2400" b="1" dirty="0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2400" b="1" dirty="0" err="1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avoir</a:t>
            </a:r>
            <a:r>
              <a:rPr lang="en-US" sz="2400" b="1" dirty="0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goût à la lecture, lire pour </a:t>
            </a:r>
            <a:r>
              <a:rPr lang="en-US" sz="2400" b="1" dirty="0" err="1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apprendre</a:t>
            </a:r>
            <a:r>
              <a:rPr lang="en-US" sz="2400" b="1" dirty="0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dans </a:t>
            </a:r>
            <a:r>
              <a:rPr lang="en-US" sz="2400" b="1" dirty="0" err="1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d’autres</a:t>
            </a:r>
            <a:r>
              <a:rPr lang="en-US" sz="2400" b="1" dirty="0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disciplines </a:t>
            </a:r>
            <a:r>
              <a:rPr lang="en-US" sz="2400" b="1" dirty="0" err="1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que</a:t>
            </a:r>
            <a:r>
              <a:rPr lang="en-US" sz="2400" b="1" dirty="0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le français. </a:t>
            </a:r>
          </a:p>
          <a:p>
            <a:pPr algn="ctr">
              <a:lnSpc>
                <a:spcPts val="3360"/>
              </a:lnSpc>
            </a:pPr>
            <a:endParaRPr lang="en-US" sz="2400" b="1" dirty="0">
              <a:solidFill>
                <a:srgbClr val="01070A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9F711F5-37FB-7218-B178-E03DCAE7A88C}"/>
              </a:ext>
            </a:extLst>
          </p:cNvPr>
          <p:cNvSpPr/>
          <p:nvPr/>
        </p:nvSpPr>
        <p:spPr>
          <a:xfrm>
            <a:off x="2214474" y="3590595"/>
            <a:ext cx="13859052" cy="1982364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PF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6802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583547" y="674896"/>
            <a:ext cx="4453009" cy="1230650"/>
          </a:xfrm>
          <a:custGeom>
            <a:avLst/>
            <a:gdLst/>
            <a:ahLst/>
            <a:cxnLst/>
            <a:rect l="l" t="t" r="r" b="b"/>
            <a:pathLst>
              <a:path w="4453009" h="1230650">
                <a:moveTo>
                  <a:pt x="0" y="0"/>
                </a:moveTo>
                <a:lnTo>
                  <a:pt x="4453009" y="0"/>
                </a:lnTo>
                <a:lnTo>
                  <a:pt x="4453009" y="1230650"/>
                </a:lnTo>
                <a:lnTo>
                  <a:pt x="0" y="12306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863001" y="8618179"/>
            <a:ext cx="3621217" cy="2508817"/>
          </a:xfrm>
          <a:custGeom>
            <a:avLst/>
            <a:gdLst/>
            <a:ahLst/>
            <a:cxnLst/>
            <a:rect l="l" t="t" r="r" b="b"/>
            <a:pathLst>
              <a:path w="3621217" h="2508817">
                <a:moveTo>
                  <a:pt x="0" y="0"/>
                </a:moveTo>
                <a:lnTo>
                  <a:pt x="3621217" y="0"/>
                </a:lnTo>
                <a:lnTo>
                  <a:pt x="3621217" y="2508818"/>
                </a:lnTo>
                <a:lnTo>
                  <a:pt x="0" y="25088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8528" y="854729"/>
            <a:ext cx="4636139" cy="1281260"/>
          </a:xfrm>
          <a:custGeom>
            <a:avLst/>
            <a:gdLst/>
            <a:ahLst/>
            <a:cxnLst/>
            <a:rect l="l" t="t" r="r" b="b"/>
            <a:pathLst>
              <a:path w="4636139" h="1281260">
                <a:moveTo>
                  <a:pt x="0" y="0"/>
                </a:moveTo>
                <a:lnTo>
                  <a:pt x="4636139" y="0"/>
                </a:lnTo>
                <a:lnTo>
                  <a:pt x="4636139" y="1281260"/>
                </a:lnTo>
                <a:lnTo>
                  <a:pt x="0" y="12812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366229" y="135197"/>
            <a:ext cx="12742972" cy="1278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11"/>
              </a:lnSpc>
              <a:spcBef>
                <a:spcPct val="0"/>
              </a:spcBef>
            </a:pPr>
            <a:r>
              <a:rPr lang="en-US" sz="3651" dirty="0">
                <a:solidFill>
                  <a:srgbClr val="FF66C4"/>
                </a:solidFill>
                <a:latin typeface="Carelia"/>
                <a:ea typeface="Carelia"/>
                <a:cs typeface="Carelia"/>
                <a:sym typeface="Carelia"/>
              </a:rPr>
              <a:t>Le numérique au service de la lecture </a:t>
            </a:r>
            <a:r>
              <a:rPr lang="en-US" sz="3651" dirty="0" err="1">
                <a:solidFill>
                  <a:srgbClr val="FF66C4"/>
                </a:solidFill>
                <a:latin typeface="Carelia"/>
                <a:ea typeface="Carelia"/>
                <a:cs typeface="Carelia"/>
                <a:sym typeface="Carelia"/>
              </a:rPr>
              <a:t>compréhension</a:t>
            </a:r>
            <a:r>
              <a:rPr lang="en-US" sz="3651" dirty="0">
                <a:solidFill>
                  <a:srgbClr val="FF66C4"/>
                </a:solidFill>
                <a:latin typeface="Carelia"/>
                <a:ea typeface="Carelia"/>
                <a:cs typeface="Carelia"/>
                <a:sym typeface="Carelia"/>
              </a:rPr>
              <a:t> ...dans les IO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82913" y="2164564"/>
            <a:ext cx="8254802" cy="345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3" lvl="1" indent="-302261" algn="ctr">
              <a:lnSpc>
                <a:spcPts val="3920"/>
              </a:lnSpc>
              <a:buFont typeface="Arial"/>
              <a:buChar char="•"/>
            </a:pPr>
            <a:r>
              <a:rPr lang="en-US" sz="2800" dirty="0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Les </a:t>
            </a:r>
            <a:r>
              <a:rPr lang="en-US" sz="2800" dirty="0" err="1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outils</a:t>
            </a:r>
            <a:r>
              <a:rPr lang="en-US" sz="2800" dirty="0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numériques</a:t>
            </a:r>
            <a:r>
              <a:rPr lang="en-US" sz="2800" dirty="0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sont</a:t>
            </a:r>
            <a:r>
              <a:rPr lang="en-US" sz="2800" dirty="0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mobilisables</a:t>
            </a:r>
            <a:r>
              <a:rPr lang="en-US" sz="2800" dirty="0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 pour </a:t>
            </a:r>
            <a:r>
              <a:rPr lang="en-US" sz="2800" b="1" u="sng" dirty="0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lire, </a:t>
            </a:r>
            <a:r>
              <a:rPr lang="en-US" sz="2800" b="1" u="sng" dirty="0" err="1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produire</a:t>
            </a:r>
            <a:r>
              <a:rPr lang="en-US" sz="2800" b="1" u="sng" dirty="0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, conserver et </a:t>
            </a:r>
            <a:r>
              <a:rPr lang="en-US" sz="2800" b="1" u="sng" dirty="0" err="1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partager</a:t>
            </a:r>
            <a:r>
              <a:rPr lang="en-US" sz="2800" b="1" u="sng" dirty="0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 des </a:t>
            </a:r>
            <a:r>
              <a:rPr lang="en-US" sz="2800" b="1" u="sng" dirty="0" err="1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écrits</a:t>
            </a:r>
            <a:r>
              <a:rPr lang="en-US" sz="2800" dirty="0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, et pour </a:t>
            </a:r>
            <a:r>
              <a:rPr lang="en-US" sz="2800" b="1" u="sng" dirty="0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diversifier</a:t>
            </a:r>
            <a:r>
              <a:rPr lang="en-US" sz="2800" dirty="0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 les situations </a:t>
            </a:r>
            <a:r>
              <a:rPr lang="en-US" sz="2800" dirty="0" err="1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d'apprentissage</a:t>
            </a:r>
            <a:r>
              <a:rPr lang="en-US" sz="2800" dirty="0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2800" dirty="0" err="1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Ils</a:t>
            </a:r>
            <a:r>
              <a:rPr lang="en-US" sz="2800" dirty="0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contribuent</a:t>
            </a:r>
            <a:r>
              <a:rPr lang="en-US" sz="2800" dirty="0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 à </a:t>
            </a:r>
            <a:r>
              <a:rPr lang="en-US" sz="2800" b="1" u="sng" dirty="0" err="1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l'individualisation</a:t>
            </a:r>
            <a:r>
              <a:rPr lang="en-US" sz="2800" dirty="0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, à </a:t>
            </a:r>
            <a:r>
              <a:rPr lang="en-US" sz="2800" b="1" u="sng" dirty="0" err="1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l'entraînement</a:t>
            </a:r>
            <a:r>
              <a:rPr lang="en-US" sz="2800" dirty="0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 et à la </a:t>
            </a:r>
            <a:r>
              <a:rPr lang="en-US" sz="2800" b="1" u="sng" dirty="0" err="1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différenciation</a:t>
            </a:r>
            <a:r>
              <a:rPr lang="en-US" sz="2800" dirty="0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algn="ctr">
              <a:lnSpc>
                <a:spcPts val="3920"/>
              </a:lnSpc>
            </a:pPr>
            <a:endParaRPr lang="en-US" sz="2800" dirty="0">
              <a:solidFill>
                <a:srgbClr val="01070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-448648" y="1419159"/>
            <a:ext cx="8547624" cy="662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 b="1" dirty="0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les usages du numérique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55456" y="6690320"/>
            <a:ext cx="7855143" cy="39484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04523" lvl="1" indent="-302261" algn="ctr">
              <a:lnSpc>
                <a:spcPts val="3920"/>
              </a:lnSpc>
              <a:buFont typeface="Arial"/>
              <a:buChar char="•"/>
            </a:pPr>
            <a:r>
              <a:rPr lang="en-US" sz="2800" dirty="0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 Les </a:t>
            </a:r>
            <a:r>
              <a:rPr lang="en-US" sz="2800" dirty="0" err="1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élèves</a:t>
            </a:r>
            <a:r>
              <a:rPr lang="en-US" sz="2800" dirty="0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apprennent</a:t>
            </a:r>
            <a:r>
              <a:rPr lang="en-US" sz="2800" dirty="0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 à </a:t>
            </a:r>
            <a:r>
              <a:rPr lang="en-US" sz="2800" dirty="0" err="1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comprendre</a:t>
            </a:r>
            <a:r>
              <a:rPr lang="en-US" sz="2800" dirty="0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 des </a:t>
            </a:r>
            <a:r>
              <a:rPr lang="en-US" sz="2800" dirty="0" err="1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textes</a:t>
            </a:r>
            <a:r>
              <a:rPr lang="en-US" sz="2800" dirty="0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variés</a:t>
            </a:r>
            <a:r>
              <a:rPr lang="en-US" sz="2800" dirty="0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 ; le numérique </a:t>
            </a:r>
            <a:r>
              <a:rPr lang="en-US" sz="3200" b="1" u="sng" dirty="0" err="1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peut</a:t>
            </a:r>
            <a:r>
              <a:rPr lang="en-US" sz="3200" b="1" u="sng" dirty="0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u="sng" dirty="0" err="1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offrir</a:t>
            </a:r>
            <a:r>
              <a:rPr lang="en-US" sz="3200" b="1" u="sng" dirty="0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 des supports </a:t>
            </a:r>
            <a:r>
              <a:rPr lang="en-US" sz="3200" b="1" u="sng" dirty="0" err="1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adaptés</a:t>
            </a:r>
            <a:r>
              <a:rPr lang="en-US" sz="3200" b="1" u="sng" dirty="0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-US" sz="2800" dirty="0" err="1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textes</a:t>
            </a:r>
            <a:r>
              <a:rPr lang="en-US" sz="2800" dirty="0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 audio, livres </a:t>
            </a:r>
            <a:r>
              <a:rPr lang="en-US" sz="2800" dirty="0" err="1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numériques</a:t>
            </a:r>
            <a:r>
              <a:rPr lang="en-US" sz="2800" dirty="0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, documents </a:t>
            </a:r>
            <a:r>
              <a:rPr lang="en-US" sz="2800" dirty="0" err="1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multimodaux</a:t>
            </a:r>
            <a:r>
              <a:rPr lang="en-US" sz="2800" dirty="0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) </a:t>
            </a:r>
            <a:r>
              <a:rPr lang="en-US" sz="2800" b="1" u="sng" dirty="0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et </a:t>
            </a:r>
            <a:r>
              <a:rPr lang="en-US" sz="2800" b="1" u="sng" dirty="0" err="1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permettre</a:t>
            </a:r>
            <a:r>
              <a:rPr lang="en-US" sz="2800" b="1" u="sng" dirty="0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 des </a:t>
            </a:r>
            <a:r>
              <a:rPr lang="en-US" sz="2800" b="1" u="sng" dirty="0" err="1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activités</a:t>
            </a:r>
            <a:r>
              <a:rPr lang="en-US" sz="2800" b="1" u="sng" dirty="0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800" b="1" u="sng" dirty="0" err="1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repérage</a:t>
            </a:r>
            <a:r>
              <a:rPr lang="en-US" sz="2800" b="1" u="sng" dirty="0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, de </a:t>
            </a:r>
            <a:r>
              <a:rPr lang="en-US" sz="2800" b="1" u="sng" dirty="0" err="1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questionnement</a:t>
            </a:r>
            <a:r>
              <a:rPr lang="en-US" sz="2800" b="1" u="sng" dirty="0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, et </a:t>
            </a:r>
            <a:r>
              <a:rPr lang="en-US" sz="2800" b="1" u="sng" dirty="0" err="1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d'annotation</a:t>
            </a:r>
            <a:r>
              <a:rPr lang="en-US" sz="2800" dirty="0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algn="ctr">
              <a:lnSpc>
                <a:spcPts val="3920"/>
              </a:lnSpc>
            </a:pPr>
            <a:endParaRPr lang="en-US" sz="2800" dirty="0">
              <a:solidFill>
                <a:srgbClr val="01070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-448648" y="5331127"/>
            <a:ext cx="8916954" cy="1216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lecture compréhension et apprentissage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4627" y="6740679"/>
            <a:ext cx="7083042" cy="3948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3" lvl="1" indent="-302261" algn="ctr">
              <a:lnSpc>
                <a:spcPts val="3920"/>
              </a:lnSpc>
              <a:buFont typeface="Arial"/>
              <a:buChar char="•"/>
            </a:pPr>
            <a:r>
              <a:rPr lang="en-US" sz="2800" dirty="0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Les applications et </a:t>
            </a:r>
            <a:r>
              <a:rPr lang="en-US" sz="2800" dirty="0" err="1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logicels</a:t>
            </a:r>
            <a:r>
              <a:rPr lang="en-US" sz="2800" dirty="0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d'entraînement</a:t>
            </a:r>
            <a:r>
              <a:rPr lang="en-US" sz="2800" dirty="0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peuvent</a:t>
            </a:r>
            <a:r>
              <a:rPr lang="en-US" sz="2800" dirty="0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être</a:t>
            </a:r>
            <a:r>
              <a:rPr lang="en-US" sz="2800" dirty="0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utilisés</a:t>
            </a:r>
            <a:r>
              <a:rPr lang="en-US" sz="2800" dirty="0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 pour </a:t>
            </a:r>
            <a:r>
              <a:rPr lang="en-US" sz="2800" b="1" u="sng" dirty="0" err="1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automatiser</a:t>
            </a:r>
            <a:r>
              <a:rPr lang="en-US" sz="2800" dirty="0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 la reconnaissance des </a:t>
            </a:r>
            <a:r>
              <a:rPr lang="en-US" sz="2800" dirty="0" err="1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graphèmes</a:t>
            </a:r>
            <a:r>
              <a:rPr lang="en-US" sz="2800" dirty="0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, pour </a:t>
            </a:r>
            <a:r>
              <a:rPr lang="en-US" sz="2800" b="1" u="sng" dirty="0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faire de la lecture à voix haute </a:t>
            </a:r>
            <a:r>
              <a:rPr lang="en-US" sz="2800" b="1" u="sng" dirty="0" err="1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guidée</a:t>
            </a:r>
            <a:r>
              <a:rPr lang="en-US" sz="2800" b="1" u="sng" dirty="0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et des </a:t>
            </a:r>
            <a:r>
              <a:rPr lang="en-US" sz="2800" b="1" u="sng" dirty="0" err="1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exercices</a:t>
            </a:r>
            <a:r>
              <a:rPr lang="en-US" sz="2800" b="1" u="sng" dirty="0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b="1" u="sng" dirty="0" err="1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interactifs</a:t>
            </a:r>
            <a:r>
              <a:rPr lang="en-US" sz="2800" b="1" u="sng" dirty="0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b="1" u="sng" dirty="0" err="1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d'encodage</a:t>
            </a:r>
            <a:r>
              <a:rPr lang="en-US" sz="2800" b="1" u="sng" dirty="0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/</a:t>
            </a:r>
            <a:r>
              <a:rPr lang="en-US" sz="2800" b="1" u="sng" dirty="0" err="1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orthographe</a:t>
            </a:r>
            <a:r>
              <a:rPr lang="en-US" sz="2800" dirty="0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algn="ctr">
              <a:lnSpc>
                <a:spcPts val="3920"/>
              </a:lnSpc>
            </a:pPr>
            <a:endParaRPr lang="en-US" sz="2800" dirty="0">
              <a:solidFill>
                <a:srgbClr val="01070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088268" y="5592430"/>
            <a:ext cx="8990558" cy="693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dirty="0" err="1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Apprentissage</a:t>
            </a:r>
            <a:r>
              <a:rPr lang="en-US" sz="3000" b="1" dirty="0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du </a:t>
            </a:r>
            <a:r>
              <a:rPr lang="en-US" sz="3000" b="1" dirty="0" err="1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décodage</a:t>
            </a:r>
            <a:r>
              <a:rPr lang="en-US" sz="3000" b="1" dirty="0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et de </a:t>
            </a:r>
            <a:r>
              <a:rPr lang="en-US" sz="3000" b="1" dirty="0" err="1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l'orthographe</a:t>
            </a:r>
            <a:endParaRPr lang="en-US" sz="3000" b="1" dirty="0">
              <a:solidFill>
                <a:srgbClr val="01070A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1260"/>
              </a:lnSpc>
            </a:pPr>
            <a:endParaRPr lang="en-US" sz="3000" b="1" dirty="0">
              <a:solidFill>
                <a:srgbClr val="01070A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133817" y="884808"/>
            <a:ext cx="5421213" cy="1251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7"/>
              </a:lnSpc>
            </a:pPr>
            <a:r>
              <a:rPr lang="en-US" sz="3591" b="1" dirty="0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Lecture </a:t>
            </a:r>
            <a:r>
              <a:rPr lang="en-US" sz="3591" b="1" dirty="0" err="1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orale</a:t>
            </a:r>
            <a:r>
              <a:rPr lang="en-US" sz="3591" b="1" dirty="0">
                <a:solidFill>
                  <a:srgbClr val="01070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et fluence</a:t>
            </a:r>
          </a:p>
          <a:p>
            <a:pPr algn="ctr">
              <a:lnSpc>
                <a:spcPts val="5027"/>
              </a:lnSpc>
            </a:pPr>
            <a:endParaRPr lang="en-US" sz="3591" b="1" dirty="0">
              <a:solidFill>
                <a:srgbClr val="01070A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512721" y="2024047"/>
            <a:ext cx="7220607" cy="3948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3" lvl="1" indent="-302261" algn="ctr">
              <a:lnSpc>
                <a:spcPts val="3920"/>
              </a:lnSpc>
              <a:buFont typeface="Arial"/>
              <a:buChar char="•"/>
            </a:pPr>
            <a:r>
              <a:rPr lang="en-US" sz="2800" dirty="0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Le travail sur la lecture à voix haute et la fluence </a:t>
            </a:r>
            <a:r>
              <a:rPr lang="en-US" sz="2800" dirty="0" err="1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peut</a:t>
            </a:r>
            <a:r>
              <a:rPr lang="en-US" sz="2800" dirty="0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être</a:t>
            </a:r>
            <a:r>
              <a:rPr lang="en-US" sz="2800" dirty="0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u="sng" dirty="0" err="1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facilité</a:t>
            </a:r>
            <a:r>
              <a:rPr lang="en-US" sz="2800" dirty="0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 par des </a:t>
            </a:r>
            <a:r>
              <a:rPr lang="en-US" sz="2800" dirty="0" err="1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enregistrements</a:t>
            </a:r>
            <a:r>
              <a:rPr lang="en-US" sz="2800" dirty="0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 audio, la lecture </a:t>
            </a:r>
            <a:r>
              <a:rPr lang="en-US" sz="2800" dirty="0" err="1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partagée</a:t>
            </a:r>
            <a:r>
              <a:rPr lang="en-US" sz="2800" dirty="0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 via support numérique, et </a:t>
            </a:r>
            <a:r>
              <a:rPr lang="en-US" sz="2800" dirty="0" err="1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l'usage</a:t>
            </a:r>
            <a:r>
              <a:rPr lang="en-US" sz="2800" dirty="0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d'outils</a:t>
            </a:r>
            <a:r>
              <a:rPr lang="en-US" sz="2800" dirty="0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d'évaluation</a:t>
            </a:r>
            <a:r>
              <a:rPr lang="en-US" sz="2800" dirty="0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 et </a:t>
            </a:r>
            <a:r>
              <a:rPr lang="en-US" sz="2800" dirty="0" err="1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d'écoute</a:t>
            </a:r>
            <a:r>
              <a:rPr lang="en-US" sz="2800" dirty="0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-US" sz="2800" dirty="0" err="1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enregistrements</a:t>
            </a:r>
            <a:r>
              <a:rPr lang="en-US" sz="2800" dirty="0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 des </a:t>
            </a:r>
            <a:r>
              <a:rPr lang="en-US" sz="2800" dirty="0" err="1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élèves</a:t>
            </a:r>
            <a:r>
              <a:rPr lang="en-US" sz="2800" dirty="0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, playback pour auto-</a:t>
            </a:r>
            <a:r>
              <a:rPr lang="en-US" sz="2800" dirty="0" err="1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évaluation</a:t>
            </a:r>
            <a:r>
              <a:rPr lang="en-US" sz="2800" dirty="0">
                <a:solidFill>
                  <a:srgbClr val="01070A"/>
                </a:solidFill>
                <a:latin typeface="Open Sans"/>
                <a:ea typeface="Open Sans"/>
                <a:cs typeface="Open Sans"/>
                <a:sym typeface="Open Sans"/>
              </a:rPr>
              <a:t>).</a:t>
            </a:r>
          </a:p>
          <a:p>
            <a:pPr algn="ctr">
              <a:lnSpc>
                <a:spcPts val="3920"/>
              </a:lnSpc>
            </a:pPr>
            <a:endParaRPr lang="en-US" sz="2800" dirty="0">
              <a:solidFill>
                <a:srgbClr val="01070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72575" y="856874"/>
            <a:ext cx="5823608" cy="3951081"/>
            <a:chOff x="0" y="0"/>
            <a:chExt cx="2482974" cy="168459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82974" cy="1684597"/>
            </a:xfrm>
            <a:custGeom>
              <a:avLst/>
              <a:gdLst/>
              <a:ahLst/>
              <a:cxnLst/>
              <a:rect l="l" t="t" r="r" b="b"/>
              <a:pathLst>
                <a:path w="2482974" h="1684597">
                  <a:moveTo>
                    <a:pt x="41211" y="0"/>
                  </a:moveTo>
                  <a:lnTo>
                    <a:pt x="2441763" y="0"/>
                  </a:lnTo>
                  <a:cubicBezTo>
                    <a:pt x="2452693" y="0"/>
                    <a:pt x="2463175" y="4342"/>
                    <a:pt x="2470903" y="12071"/>
                  </a:cubicBezTo>
                  <a:cubicBezTo>
                    <a:pt x="2478632" y="19799"/>
                    <a:pt x="2482974" y="30282"/>
                    <a:pt x="2482974" y="41211"/>
                  </a:cubicBezTo>
                  <a:lnTo>
                    <a:pt x="2482974" y="1643386"/>
                  </a:lnTo>
                  <a:cubicBezTo>
                    <a:pt x="2482974" y="1654315"/>
                    <a:pt x="2478632" y="1664798"/>
                    <a:pt x="2470903" y="1672526"/>
                  </a:cubicBezTo>
                  <a:cubicBezTo>
                    <a:pt x="2463175" y="1680255"/>
                    <a:pt x="2452693" y="1684597"/>
                    <a:pt x="2441763" y="1684597"/>
                  </a:cubicBezTo>
                  <a:lnTo>
                    <a:pt x="41211" y="1684597"/>
                  </a:lnTo>
                  <a:cubicBezTo>
                    <a:pt x="30282" y="1684597"/>
                    <a:pt x="19799" y="1680255"/>
                    <a:pt x="12071" y="1672526"/>
                  </a:cubicBezTo>
                  <a:cubicBezTo>
                    <a:pt x="4342" y="1664798"/>
                    <a:pt x="0" y="1654315"/>
                    <a:pt x="0" y="1643386"/>
                  </a:cubicBezTo>
                  <a:lnTo>
                    <a:pt x="0" y="41211"/>
                  </a:lnTo>
                  <a:cubicBezTo>
                    <a:pt x="0" y="30282"/>
                    <a:pt x="4342" y="19799"/>
                    <a:pt x="12071" y="12071"/>
                  </a:cubicBezTo>
                  <a:cubicBezTo>
                    <a:pt x="19799" y="4342"/>
                    <a:pt x="30282" y="0"/>
                    <a:pt x="41211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482974" cy="17322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692384" y="1453331"/>
            <a:ext cx="6019164" cy="5837055"/>
            <a:chOff x="0" y="0"/>
            <a:chExt cx="2566352" cy="248870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566352" cy="2488708"/>
            </a:xfrm>
            <a:custGeom>
              <a:avLst/>
              <a:gdLst/>
              <a:ahLst/>
              <a:cxnLst/>
              <a:rect l="l" t="t" r="r" b="b"/>
              <a:pathLst>
                <a:path w="2566352" h="2488708">
                  <a:moveTo>
                    <a:pt x="39873" y="0"/>
                  </a:moveTo>
                  <a:lnTo>
                    <a:pt x="2526480" y="0"/>
                  </a:lnTo>
                  <a:cubicBezTo>
                    <a:pt x="2548501" y="0"/>
                    <a:pt x="2566352" y="17852"/>
                    <a:pt x="2566352" y="39873"/>
                  </a:cubicBezTo>
                  <a:lnTo>
                    <a:pt x="2566352" y="2448835"/>
                  </a:lnTo>
                  <a:cubicBezTo>
                    <a:pt x="2566352" y="2459410"/>
                    <a:pt x="2562151" y="2469552"/>
                    <a:pt x="2554674" y="2477029"/>
                  </a:cubicBezTo>
                  <a:cubicBezTo>
                    <a:pt x="2547196" y="2484507"/>
                    <a:pt x="2537055" y="2488708"/>
                    <a:pt x="2526480" y="2488708"/>
                  </a:cubicBezTo>
                  <a:lnTo>
                    <a:pt x="39873" y="2488708"/>
                  </a:lnTo>
                  <a:cubicBezTo>
                    <a:pt x="17852" y="2488708"/>
                    <a:pt x="0" y="2470856"/>
                    <a:pt x="0" y="2448835"/>
                  </a:cubicBezTo>
                  <a:lnTo>
                    <a:pt x="0" y="39873"/>
                  </a:lnTo>
                  <a:cubicBezTo>
                    <a:pt x="0" y="17852"/>
                    <a:pt x="17852" y="0"/>
                    <a:pt x="39873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2566352" cy="25363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5418777" y="1782748"/>
            <a:ext cx="2130377" cy="2130377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3"/>
              <a:stretch>
                <a:fillRect l="-7027"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12046913" y="2374520"/>
            <a:ext cx="2664364" cy="329412"/>
          </a:xfrm>
          <a:custGeom>
            <a:avLst/>
            <a:gdLst/>
            <a:ahLst/>
            <a:cxnLst/>
            <a:rect l="l" t="t" r="r" b="b"/>
            <a:pathLst>
              <a:path w="2664364" h="329412">
                <a:moveTo>
                  <a:pt x="0" y="0"/>
                </a:moveTo>
                <a:lnTo>
                  <a:pt x="2664364" y="0"/>
                </a:lnTo>
                <a:lnTo>
                  <a:pt x="2664364" y="329412"/>
                </a:lnTo>
                <a:lnTo>
                  <a:pt x="0" y="3294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531819" y="4277899"/>
            <a:ext cx="2664364" cy="329412"/>
          </a:xfrm>
          <a:custGeom>
            <a:avLst/>
            <a:gdLst/>
            <a:ahLst/>
            <a:cxnLst/>
            <a:rect l="l" t="t" r="r" b="b"/>
            <a:pathLst>
              <a:path w="2664364" h="329412">
                <a:moveTo>
                  <a:pt x="0" y="0"/>
                </a:moveTo>
                <a:lnTo>
                  <a:pt x="2664364" y="0"/>
                </a:lnTo>
                <a:lnTo>
                  <a:pt x="2664364" y="329412"/>
                </a:lnTo>
                <a:lnTo>
                  <a:pt x="0" y="3294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957345" y="6744287"/>
            <a:ext cx="6266893" cy="4307065"/>
          </a:xfrm>
          <a:custGeom>
            <a:avLst/>
            <a:gdLst/>
            <a:ahLst/>
            <a:cxnLst/>
            <a:rect l="l" t="t" r="r" b="b"/>
            <a:pathLst>
              <a:path w="6266893" h="4307065">
                <a:moveTo>
                  <a:pt x="0" y="0"/>
                </a:moveTo>
                <a:lnTo>
                  <a:pt x="6266894" y="0"/>
                </a:lnTo>
                <a:lnTo>
                  <a:pt x="6266894" y="4307064"/>
                </a:lnTo>
                <a:lnTo>
                  <a:pt x="0" y="43070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-2023959" y="6897975"/>
            <a:ext cx="4793068" cy="3485868"/>
          </a:xfrm>
          <a:custGeom>
            <a:avLst/>
            <a:gdLst/>
            <a:ahLst/>
            <a:cxnLst/>
            <a:rect l="l" t="t" r="r" b="b"/>
            <a:pathLst>
              <a:path w="4793068" h="3485868">
                <a:moveTo>
                  <a:pt x="0" y="0"/>
                </a:moveTo>
                <a:lnTo>
                  <a:pt x="4793068" y="0"/>
                </a:lnTo>
                <a:lnTo>
                  <a:pt x="4793068" y="3485868"/>
                </a:lnTo>
                <a:lnTo>
                  <a:pt x="0" y="348586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6196183" y="4669603"/>
            <a:ext cx="5280622" cy="5241566"/>
            <a:chOff x="0" y="0"/>
            <a:chExt cx="2251465" cy="223481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251465" cy="2234813"/>
            </a:xfrm>
            <a:custGeom>
              <a:avLst/>
              <a:gdLst/>
              <a:ahLst/>
              <a:cxnLst/>
              <a:rect l="l" t="t" r="r" b="b"/>
              <a:pathLst>
                <a:path w="2251465" h="2234813">
                  <a:moveTo>
                    <a:pt x="45449" y="0"/>
                  </a:moveTo>
                  <a:lnTo>
                    <a:pt x="2206016" y="0"/>
                  </a:lnTo>
                  <a:cubicBezTo>
                    <a:pt x="2231117" y="0"/>
                    <a:pt x="2251465" y="20348"/>
                    <a:pt x="2251465" y="45449"/>
                  </a:cubicBezTo>
                  <a:lnTo>
                    <a:pt x="2251465" y="2189364"/>
                  </a:lnTo>
                  <a:cubicBezTo>
                    <a:pt x="2251465" y="2201418"/>
                    <a:pt x="2246676" y="2212978"/>
                    <a:pt x="2238153" y="2221501"/>
                  </a:cubicBezTo>
                  <a:cubicBezTo>
                    <a:pt x="2229630" y="2230025"/>
                    <a:pt x="2218069" y="2234813"/>
                    <a:pt x="2206016" y="2234813"/>
                  </a:cubicBezTo>
                  <a:lnTo>
                    <a:pt x="45449" y="2234813"/>
                  </a:lnTo>
                  <a:cubicBezTo>
                    <a:pt x="33395" y="2234813"/>
                    <a:pt x="21835" y="2230025"/>
                    <a:pt x="13312" y="2221501"/>
                  </a:cubicBezTo>
                  <a:cubicBezTo>
                    <a:pt x="4788" y="2212978"/>
                    <a:pt x="0" y="2201418"/>
                    <a:pt x="0" y="2189364"/>
                  </a:cubicBezTo>
                  <a:lnTo>
                    <a:pt x="0" y="45449"/>
                  </a:lnTo>
                  <a:cubicBezTo>
                    <a:pt x="0" y="33395"/>
                    <a:pt x="4788" y="21835"/>
                    <a:pt x="13312" y="13312"/>
                  </a:cubicBezTo>
                  <a:cubicBezTo>
                    <a:pt x="21835" y="4788"/>
                    <a:pt x="33395" y="0"/>
                    <a:pt x="45449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2251465" cy="22824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7868800" y="4750804"/>
            <a:ext cx="2822933" cy="1082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393"/>
              </a:lnSpc>
              <a:spcBef>
                <a:spcPct val="0"/>
              </a:spcBef>
            </a:pPr>
            <a:r>
              <a:rPr lang="en-US" sz="3138" b="1">
                <a:solidFill>
                  <a:srgbClr val="01070A"/>
                </a:solidFill>
                <a:latin typeface="DM Sans Bold"/>
                <a:ea typeface="DM Sans Bold"/>
                <a:cs typeface="DM Sans Bold"/>
                <a:sym typeface="DM Sans Bold"/>
              </a:rPr>
              <a:t>cahier multimédia </a:t>
            </a:r>
          </a:p>
        </p:txBody>
      </p:sp>
      <p:sp>
        <p:nvSpPr>
          <p:cNvPr id="19" name="Freeform 19"/>
          <p:cNvSpPr/>
          <p:nvPr/>
        </p:nvSpPr>
        <p:spPr>
          <a:xfrm>
            <a:off x="8512512" y="5711715"/>
            <a:ext cx="2664364" cy="329412"/>
          </a:xfrm>
          <a:custGeom>
            <a:avLst/>
            <a:gdLst/>
            <a:ahLst/>
            <a:cxnLst/>
            <a:rect l="l" t="t" r="r" b="b"/>
            <a:pathLst>
              <a:path w="2664364" h="329412">
                <a:moveTo>
                  <a:pt x="0" y="0"/>
                </a:moveTo>
                <a:lnTo>
                  <a:pt x="2664364" y="0"/>
                </a:lnTo>
                <a:lnTo>
                  <a:pt x="2664364" y="329412"/>
                </a:lnTo>
                <a:lnTo>
                  <a:pt x="0" y="3294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6326219" y="4807954"/>
            <a:ext cx="1409230" cy="1432717"/>
          </a:xfrm>
          <a:custGeom>
            <a:avLst/>
            <a:gdLst/>
            <a:ahLst/>
            <a:cxnLst/>
            <a:rect l="l" t="t" r="r" b="b"/>
            <a:pathLst>
              <a:path w="1409230" h="1432717">
                <a:moveTo>
                  <a:pt x="0" y="0"/>
                </a:moveTo>
                <a:lnTo>
                  <a:pt x="1409231" y="0"/>
                </a:lnTo>
                <a:lnTo>
                  <a:pt x="1409231" y="1432718"/>
                </a:lnTo>
                <a:lnTo>
                  <a:pt x="0" y="143271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2323058" y="142869"/>
            <a:ext cx="12378908" cy="885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49"/>
              </a:lnSpc>
            </a:pPr>
            <a:r>
              <a:rPr lang="en-US" sz="5249">
                <a:solidFill>
                  <a:srgbClr val="38B6FF"/>
                </a:solidFill>
                <a:latin typeface="Carelia"/>
                <a:ea typeface="Carelia"/>
                <a:cs typeface="Carelia"/>
                <a:sym typeface="Carelia"/>
              </a:rPr>
              <a:t>Découvrons des outils numériques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52671" y="2087765"/>
            <a:ext cx="5020549" cy="2354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8619" lvl="1" indent="-294309" algn="ctr">
              <a:lnSpc>
                <a:spcPts val="3816"/>
              </a:lnSpc>
              <a:buFont typeface="Arial"/>
              <a:buChar char="•"/>
            </a:pPr>
            <a:r>
              <a:rPr lang="en-US" sz="2726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disponible via l’ENT / sur le site directement </a:t>
            </a:r>
          </a:p>
          <a:p>
            <a:pPr marL="588619" lvl="1" indent="-294309" algn="ctr">
              <a:lnSpc>
                <a:spcPts val="3816"/>
              </a:lnSpc>
              <a:buFont typeface="Arial"/>
              <a:buChar char="•"/>
            </a:pPr>
            <a:r>
              <a:rPr lang="en-US" sz="2726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gratuit </a:t>
            </a:r>
          </a:p>
          <a:p>
            <a:pPr marL="588619" lvl="1" indent="-294309" algn="ctr">
              <a:lnSpc>
                <a:spcPts val="3816"/>
              </a:lnSpc>
              <a:buFont typeface="Arial"/>
              <a:buChar char="•"/>
            </a:pPr>
            <a:r>
              <a:rPr lang="en-US" sz="2726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différents jeux proposés et concevables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153943" y="3865499"/>
            <a:ext cx="5096046" cy="3198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5273" lvl="1" indent="-282637" algn="ctr">
              <a:lnSpc>
                <a:spcPts val="3665"/>
              </a:lnSpc>
              <a:buFont typeface="Arial"/>
              <a:buChar char="•"/>
            </a:pPr>
            <a:r>
              <a:rPr lang="en-US" sz="2618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usage gratuit limité / possibilité + avec compte éducation</a:t>
            </a:r>
          </a:p>
          <a:p>
            <a:pPr marL="565273" lvl="1" indent="-282637" algn="ctr">
              <a:lnSpc>
                <a:spcPts val="3665"/>
              </a:lnSpc>
              <a:buFont typeface="Arial"/>
              <a:buChar char="•"/>
            </a:pPr>
            <a:r>
              <a:rPr lang="en-US" sz="2618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mode Lecteur </a:t>
            </a:r>
          </a:p>
          <a:p>
            <a:pPr marL="565273" lvl="1" indent="-282637" algn="ctr">
              <a:lnSpc>
                <a:spcPts val="3665"/>
              </a:lnSpc>
              <a:buFont typeface="Arial"/>
              <a:buChar char="•"/>
            </a:pPr>
            <a:r>
              <a:rPr lang="en-US" sz="2618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mode enregistreur </a:t>
            </a:r>
          </a:p>
          <a:p>
            <a:pPr marL="565273" lvl="1" indent="-282637" algn="ctr">
              <a:lnSpc>
                <a:spcPts val="3665"/>
              </a:lnSpc>
              <a:buFont typeface="Arial"/>
              <a:buChar char="•"/>
            </a:pPr>
            <a:r>
              <a:rPr lang="en-US" sz="2618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utilisable facilement par les élèves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807870" y="1866456"/>
            <a:ext cx="2822933" cy="529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393"/>
              </a:lnSpc>
              <a:spcBef>
                <a:spcPct val="0"/>
              </a:spcBef>
            </a:pPr>
            <a:r>
              <a:rPr lang="en-US" sz="3138" b="1">
                <a:solidFill>
                  <a:srgbClr val="01070A"/>
                </a:solidFill>
                <a:latin typeface="DM Sans Bold"/>
                <a:ea typeface="DM Sans Bold"/>
                <a:cs typeface="DM Sans Bold"/>
                <a:sym typeface="DM Sans Bold"/>
              </a:rPr>
              <a:t>book creator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28700" y="1179827"/>
            <a:ext cx="3958050" cy="602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093"/>
              </a:lnSpc>
              <a:spcBef>
                <a:spcPct val="0"/>
              </a:spcBef>
            </a:pPr>
            <a:r>
              <a:rPr lang="en-US" sz="3637" b="1">
                <a:solidFill>
                  <a:srgbClr val="01070A"/>
                </a:solidFill>
                <a:latin typeface="DM Sans Bold"/>
                <a:ea typeface="DM Sans Bold"/>
                <a:cs typeface="DM Sans Bold"/>
                <a:sym typeface="DM Sans Bold"/>
              </a:rPr>
              <a:t>learning apps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326219" y="6850350"/>
            <a:ext cx="4974228" cy="2724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0671" lvl="1" indent="-240336" algn="ctr">
              <a:lnSpc>
                <a:spcPts val="3116"/>
              </a:lnSpc>
              <a:buFont typeface="Arial"/>
              <a:buChar char="•"/>
            </a:pPr>
            <a:r>
              <a:rPr lang="en-US" sz="2226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disponible via l’ENT  </a:t>
            </a:r>
          </a:p>
          <a:p>
            <a:pPr marL="480671" lvl="1" indent="-240336" algn="ctr">
              <a:lnSpc>
                <a:spcPts val="3116"/>
              </a:lnSpc>
              <a:buFont typeface="Arial"/>
              <a:buChar char="•"/>
            </a:pPr>
            <a:r>
              <a:rPr lang="en-US" sz="2226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gratuit et exempté de quota 4G</a:t>
            </a:r>
          </a:p>
          <a:p>
            <a:pPr marL="480671" lvl="1" indent="-240336" algn="ctr">
              <a:lnSpc>
                <a:spcPts val="3116"/>
              </a:lnSpc>
              <a:buFont typeface="Arial"/>
              <a:buChar char="•"/>
            </a:pPr>
            <a:r>
              <a:rPr lang="en-US" sz="2226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utilisable facilement par les élèves</a:t>
            </a:r>
          </a:p>
          <a:p>
            <a:pPr marL="480671" lvl="1" indent="-240336" algn="ctr">
              <a:lnSpc>
                <a:spcPts val="3116"/>
              </a:lnSpc>
              <a:buFont typeface="Arial"/>
              <a:buChar char="•"/>
            </a:pPr>
            <a:r>
              <a:rPr lang="en-US" sz="2226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partageable aux parents/enseignants etc</a:t>
            </a:r>
          </a:p>
          <a:p>
            <a:pPr marL="480671" lvl="1" indent="-240336" algn="ctr">
              <a:lnSpc>
                <a:spcPts val="3116"/>
              </a:lnSpc>
              <a:buFont typeface="Arial"/>
              <a:buChar char="•"/>
            </a:pPr>
            <a:r>
              <a:rPr lang="en-US" sz="2226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différents modes (enregistreur, etc)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60177" y="2540635"/>
            <a:ext cx="2698809" cy="2516908"/>
          </a:xfrm>
          <a:custGeom>
            <a:avLst/>
            <a:gdLst/>
            <a:ahLst/>
            <a:cxnLst/>
            <a:rect l="l" t="t" r="r" b="b"/>
            <a:pathLst>
              <a:path w="2698809" h="2516908">
                <a:moveTo>
                  <a:pt x="0" y="0"/>
                </a:moveTo>
                <a:lnTo>
                  <a:pt x="2698809" y="0"/>
                </a:lnTo>
                <a:lnTo>
                  <a:pt x="2698809" y="2516907"/>
                </a:lnTo>
                <a:lnTo>
                  <a:pt x="0" y="25169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871" r="-3847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645749" y="3589116"/>
            <a:ext cx="2584555" cy="2761149"/>
          </a:xfrm>
          <a:custGeom>
            <a:avLst/>
            <a:gdLst/>
            <a:ahLst/>
            <a:cxnLst/>
            <a:rect l="l" t="t" r="r" b="b"/>
            <a:pathLst>
              <a:path w="2584555" h="2761149">
                <a:moveTo>
                  <a:pt x="0" y="0"/>
                </a:moveTo>
                <a:lnTo>
                  <a:pt x="2584555" y="0"/>
                </a:lnTo>
                <a:lnTo>
                  <a:pt x="2584555" y="2761149"/>
                </a:lnTo>
                <a:lnTo>
                  <a:pt x="0" y="27611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4943" r="-4697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428529" y="2540635"/>
            <a:ext cx="4567673" cy="3394892"/>
          </a:xfrm>
          <a:custGeom>
            <a:avLst/>
            <a:gdLst/>
            <a:ahLst/>
            <a:cxnLst/>
            <a:rect l="l" t="t" r="r" b="b"/>
            <a:pathLst>
              <a:path w="4567673" h="3394892">
                <a:moveTo>
                  <a:pt x="0" y="0"/>
                </a:moveTo>
                <a:lnTo>
                  <a:pt x="4567673" y="0"/>
                </a:lnTo>
                <a:lnTo>
                  <a:pt x="4567673" y="3394892"/>
                </a:lnTo>
                <a:lnTo>
                  <a:pt x="0" y="33948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113038" y="5261404"/>
            <a:ext cx="1766329" cy="2335642"/>
          </a:xfrm>
          <a:custGeom>
            <a:avLst/>
            <a:gdLst/>
            <a:ahLst/>
            <a:cxnLst/>
            <a:rect l="l" t="t" r="r" b="b"/>
            <a:pathLst>
              <a:path w="1766329" h="2335642">
                <a:moveTo>
                  <a:pt x="0" y="0"/>
                </a:moveTo>
                <a:lnTo>
                  <a:pt x="1766329" y="0"/>
                </a:lnTo>
                <a:lnTo>
                  <a:pt x="1766329" y="2335642"/>
                </a:lnTo>
                <a:lnTo>
                  <a:pt x="0" y="23356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617067" y="4767706"/>
            <a:ext cx="2017146" cy="2335642"/>
          </a:xfrm>
          <a:custGeom>
            <a:avLst/>
            <a:gdLst/>
            <a:ahLst/>
            <a:cxnLst/>
            <a:rect l="l" t="t" r="r" b="b"/>
            <a:pathLst>
              <a:path w="2017146" h="2335642">
                <a:moveTo>
                  <a:pt x="0" y="0"/>
                </a:moveTo>
                <a:lnTo>
                  <a:pt x="2017146" y="0"/>
                </a:lnTo>
                <a:lnTo>
                  <a:pt x="2017146" y="2335642"/>
                </a:lnTo>
                <a:lnTo>
                  <a:pt x="0" y="233564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095736" y="6679790"/>
            <a:ext cx="5253516" cy="2847844"/>
          </a:xfrm>
          <a:custGeom>
            <a:avLst/>
            <a:gdLst/>
            <a:ahLst/>
            <a:cxnLst/>
            <a:rect l="l" t="t" r="r" b="b"/>
            <a:pathLst>
              <a:path w="5253516" h="2847844">
                <a:moveTo>
                  <a:pt x="0" y="0"/>
                </a:moveTo>
                <a:lnTo>
                  <a:pt x="5253517" y="0"/>
                </a:lnTo>
                <a:lnTo>
                  <a:pt x="5253517" y="2847843"/>
                </a:lnTo>
                <a:lnTo>
                  <a:pt x="0" y="284784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0" y="857250"/>
            <a:ext cx="18288000" cy="3195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dirty="0">
                <a:solidFill>
                  <a:srgbClr val="1800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 applications et 4 </a:t>
            </a:r>
            <a:r>
              <a:rPr lang="en-US" sz="9200" b="1" dirty="0" err="1">
                <a:solidFill>
                  <a:srgbClr val="1800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plateformes</a:t>
            </a:r>
            <a:r>
              <a:rPr lang="en-US" sz="9200" b="1" dirty="0">
                <a:solidFill>
                  <a:srgbClr val="1800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9200" b="1" dirty="0" err="1">
                <a:solidFill>
                  <a:srgbClr val="1800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gratuites</a:t>
            </a:r>
            <a:endParaRPr lang="en-US" sz="9200" b="1" dirty="0">
              <a:solidFill>
                <a:srgbClr val="1800AD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49B9E5F-D7CF-2F64-C599-A0E095E109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831" y="8666597"/>
            <a:ext cx="4172264" cy="120436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2EB7DC3-C37B-4D48-7B44-8881B7DDAD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280654"/>
            <a:ext cx="4083167" cy="14847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227885" y="1162717"/>
            <a:ext cx="7832231" cy="811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32"/>
              </a:lnSpc>
              <a:spcBef>
                <a:spcPct val="0"/>
              </a:spcBef>
            </a:pPr>
            <a:r>
              <a:rPr lang="en-US" sz="4808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Synthèse</a:t>
            </a:r>
          </a:p>
        </p:txBody>
      </p:sp>
      <p:grpSp>
        <p:nvGrpSpPr>
          <p:cNvPr id="4" name="Group 4"/>
          <p:cNvGrpSpPr/>
          <p:nvPr/>
        </p:nvGrpSpPr>
        <p:grpSpPr>
          <a:xfrm rot="93123">
            <a:off x="1897558" y="3281266"/>
            <a:ext cx="3283874" cy="5122453"/>
            <a:chOff x="0" y="0"/>
            <a:chExt cx="1006794" cy="157047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06794" cy="1570479"/>
            </a:xfrm>
            <a:custGeom>
              <a:avLst/>
              <a:gdLst/>
              <a:ahLst/>
              <a:cxnLst/>
              <a:rect l="l" t="t" r="r" b="b"/>
              <a:pathLst>
                <a:path w="1006794" h="1570479">
                  <a:moveTo>
                    <a:pt x="16503" y="0"/>
                  </a:moveTo>
                  <a:lnTo>
                    <a:pt x="990291" y="0"/>
                  </a:lnTo>
                  <a:cubicBezTo>
                    <a:pt x="999405" y="0"/>
                    <a:pt x="1006794" y="7389"/>
                    <a:pt x="1006794" y="16503"/>
                  </a:cubicBezTo>
                  <a:lnTo>
                    <a:pt x="1006794" y="1553976"/>
                  </a:lnTo>
                  <a:cubicBezTo>
                    <a:pt x="1006794" y="1563090"/>
                    <a:pt x="999405" y="1570479"/>
                    <a:pt x="990291" y="1570479"/>
                  </a:cubicBezTo>
                  <a:lnTo>
                    <a:pt x="16503" y="1570479"/>
                  </a:lnTo>
                  <a:cubicBezTo>
                    <a:pt x="7389" y="1570479"/>
                    <a:pt x="0" y="1563090"/>
                    <a:pt x="0" y="1553976"/>
                  </a:cubicBezTo>
                  <a:lnTo>
                    <a:pt x="0" y="16503"/>
                  </a:lnTo>
                  <a:cubicBezTo>
                    <a:pt x="0" y="7389"/>
                    <a:pt x="7389" y="0"/>
                    <a:pt x="16503" y="0"/>
                  </a:cubicBezTo>
                  <a:close/>
                </a:path>
              </a:pathLst>
            </a:custGeom>
            <a:solidFill>
              <a:srgbClr val="000000">
                <a:alpha val="31765"/>
              </a:srgbClr>
            </a:solidFill>
            <a:ln w="38100" cap="sq">
              <a:solidFill>
                <a:srgbClr val="000000">
                  <a:alpha val="31765"/>
                </a:srgbClr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1006794" cy="16181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21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795706" y="3150740"/>
            <a:ext cx="3283874" cy="5202453"/>
            <a:chOff x="0" y="0"/>
            <a:chExt cx="1006794" cy="159500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06794" cy="1595006"/>
            </a:xfrm>
            <a:custGeom>
              <a:avLst/>
              <a:gdLst/>
              <a:ahLst/>
              <a:cxnLst/>
              <a:rect l="l" t="t" r="r" b="b"/>
              <a:pathLst>
                <a:path w="1006794" h="1595006">
                  <a:moveTo>
                    <a:pt x="25933" y="0"/>
                  </a:moveTo>
                  <a:lnTo>
                    <a:pt x="980861" y="0"/>
                  </a:lnTo>
                  <a:cubicBezTo>
                    <a:pt x="987739" y="0"/>
                    <a:pt x="994335" y="2732"/>
                    <a:pt x="999198" y="7596"/>
                  </a:cubicBezTo>
                  <a:cubicBezTo>
                    <a:pt x="1004062" y="12459"/>
                    <a:pt x="1006794" y="19055"/>
                    <a:pt x="1006794" y="25933"/>
                  </a:cubicBezTo>
                  <a:lnTo>
                    <a:pt x="1006794" y="1569073"/>
                  </a:lnTo>
                  <a:cubicBezTo>
                    <a:pt x="1006794" y="1575951"/>
                    <a:pt x="1004062" y="1582547"/>
                    <a:pt x="999198" y="1587410"/>
                  </a:cubicBezTo>
                  <a:cubicBezTo>
                    <a:pt x="994335" y="1592274"/>
                    <a:pt x="987739" y="1595006"/>
                    <a:pt x="980861" y="1595006"/>
                  </a:cubicBezTo>
                  <a:lnTo>
                    <a:pt x="25933" y="1595006"/>
                  </a:lnTo>
                  <a:cubicBezTo>
                    <a:pt x="19055" y="1595006"/>
                    <a:pt x="12459" y="1592274"/>
                    <a:pt x="7596" y="1587410"/>
                  </a:cubicBezTo>
                  <a:cubicBezTo>
                    <a:pt x="2732" y="1582547"/>
                    <a:pt x="0" y="1575951"/>
                    <a:pt x="0" y="1569073"/>
                  </a:cubicBezTo>
                  <a:lnTo>
                    <a:pt x="0" y="25933"/>
                  </a:lnTo>
                  <a:cubicBezTo>
                    <a:pt x="0" y="19055"/>
                    <a:pt x="2732" y="12459"/>
                    <a:pt x="7596" y="7596"/>
                  </a:cubicBezTo>
                  <a:cubicBezTo>
                    <a:pt x="12459" y="2732"/>
                    <a:pt x="19055" y="0"/>
                    <a:pt x="25933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006794" cy="16426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-78655">
            <a:off x="2561380" y="2956369"/>
            <a:ext cx="1752527" cy="388742"/>
          </a:xfrm>
          <a:custGeom>
            <a:avLst/>
            <a:gdLst/>
            <a:ahLst/>
            <a:cxnLst/>
            <a:rect l="l" t="t" r="r" b="b"/>
            <a:pathLst>
              <a:path w="1752527" h="388742">
                <a:moveTo>
                  <a:pt x="0" y="0"/>
                </a:moveTo>
                <a:lnTo>
                  <a:pt x="1752527" y="0"/>
                </a:lnTo>
                <a:lnTo>
                  <a:pt x="1752527" y="388742"/>
                </a:lnTo>
                <a:lnTo>
                  <a:pt x="0" y="3887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921065" y="5954336"/>
            <a:ext cx="3117981" cy="3106643"/>
          </a:xfrm>
          <a:custGeom>
            <a:avLst/>
            <a:gdLst/>
            <a:ahLst/>
            <a:cxnLst/>
            <a:rect l="l" t="t" r="r" b="b"/>
            <a:pathLst>
              <a:path w="3117981" h="3106643">
                <a:moveTo>
                  <a:pt x="0" y="0"/>
                </a:moveTo>
                <a:lnTo>
                  <a:pt x="3117981" y="0"/>
                </a:lnTo>
                <a:lnTo>
                  <a:pt x="3117981" y="3106643"/>
                </a:lnTo>
                <a:lnTo>
                  <a:pt x="0" y="31066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PF" dirty="0"/>
          </a:p>
        </p:txBody>
      </p:sp>
      <p:sp>
        <p:nvSpPr>
          <p:cNvPr id="12" name="Freeform 12"/>
          <p:cNvSpPr/>
          <p:nvPr/>
        </p:nvSpPr>
        <p:spPr>
          <a:xfrm>
            <a:off x="8024394" y="2507726"/>
            <a:ext cx="2815734" cy="3212974"/>
          </a:xfrm>
          <a:custGeom>
            <a:avLst/>
            <a:gdLst/>
            <a:ahLst/>
            <a:cxnLst/>
            <a:rect l="l" t="t" r="r" b="b"/>
            <a:pathLst>
              <a:path w="2815734" h="3212974">
                <a:moveTo>
                  <a:pt x="0" y="0"/>
                </a:moveTo>
                <a:lnTo>
                  <a:pt x="2815734" y="0"/>
                </a:lnTo>
                <a:lnTo>
                  <a:pt x="2815734" y="3212974"/>
                </a:lnTo>
                <a:lnTo>
                  <a:pt x="0" y="32129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999048">
            <a:off x="5406865" y="3934666"/>
            <a:ext cx="2287365" cy="777704"/>
          </a:xfrm>
          <a:custGeom>
            <a:avLst/>
            <a:gdLst/>
            <a:ahLst/>
            <a:cxnLst/>
            <a:rect l="l" t="t" r="r" b="b"/>
            <a:pathLst>
              <a:path w="2287365" h="777704">
                <a:moveTo>
                  <a:pt x="0" y="0"/>
                </a:moveTo>
                <a:lnTo>
                  <a:pt x="2287364" y="0"/>
                </a:lnTo>
                <a:lnTo>
                  <a:pt x="2287364" y="777704"/>
                </a:lnTo>
                <a:lnTo>
                  <a:pt x="0" y="7777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2843482">
            <a:off x="5166969" y="6013813"/>
            <a:ext cx="2287365" cy="777704"/>
          </a:xfrm>
          <a:custGeom>
            <a:avLst/>
            <a:gdLst/>
            <a:ahLst/>
            <a:cxnLst/>
            <a:rect l="l" t="t" r="r" b="b"/>
            <a:pathLst>
              <a:path w="2287365" h="777704">
                <a:moveTo>
                  <a:pt x="0" y="0"/>
                </a:moveTo>
                <a:lnTo>
                  <a:pt x="2287365" y="0"/>
                </a:lnTo>
                <a:lnTo>
                  <a:pt x="2287365" y="777704"/>
                </a:lnTo>
                <a:lnTo>
                  <a:pt x="0" y="7777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0039046" y="6481400"/>
            <a:ext cx="1894813" cy="299725"/>
          </a:xfrm>
          <a:custGeom>
            <a:avLst/>
            <a:gdLst/>
            <a:ahLst/>
            <a:cxnLst/>
            <a:rect l="l" t="t" r="r" b="b"/>
            <a:pathLst>
              <a:path w="1894813" h="299725">
                <a:moveTo>
                  <a:pt x="0" y="0"/>
                </a:moveTo>
                <a:lnTo>
                  <a:pt x="1894813" y="0"/>
                </a:lnTo>
                <a:lnTo>
                  <a:pt x="1894813" y="299725"/>
                </a:lnTo>
                <a:lnTo>
                  <a:pt x="0" y="29972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234807">
            <a:off x="9911006" y="8179645"/>
            <a:ext cx="1894813" cy="299725"/>
          </a:xfrm>
          <a:custGeom>
            <a:avLst/>
            <a:gdLst/>
            <a:ahLst/>
            <a:cxnLst/>
            <a:rect l="l" t="t" r="r" b="b"/>
            <a:pathLst>
              <a:path w="1894813" h="299725">
                <a:moveTo>
                  <a:pt x="0" y="0"/>
                </a:moveTo>
                <a:lnTo>
                  <a:pt x="1894813" y="0"/>
                </a:lnTo>
                <a:lnTo>
                  <a:pt x="1894813" y="299725"/>
                </a:lnTo>
                <a:lnTo>
                  <a:pt x="0" y="29972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12185185" y="6076880"/>
            <a:ext cx="4013534" cy="1430778"/>
            <a:chOff x="0" y="0"/>
            <a:chExt cx="1230498" cy="43865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230498" cy="438658"/>
            </a:xfrm>
            <a:custGeom>
              <a:avLst/>
              <a:gdLst/>
              <a:ahLst/>
              <a:cxnLst/>
              <a:rect l="l" t="t" r="r" b="b"/>
              <a:pathLst>
                <a:path w="1230498" h="438658">
                  <a:moveTo>
                    <a:pt x="3858" y="0"/>
                  </a:moveTo>
                  <a:lnTo>
                    <a:pt x="1226641" y="0"/>
                  </a:lnTo>
                  <a:cubicBezTo>
                    <a:pt x="1227664" y="0"/>
                    <a:pt x="1228645" y="406"/>
                    <a:pt x="1229368" y="1130"/>
                  </a:cubicBezTo>
                  <a:cubicBezTo>
                    <a:pt x="1230092" y="1853"/>
                    <a:pt x="1230498" y="2835"/>
                    <a:pt x="1230498" y="3858"/>
                  </a:cubicBezTo>
                  <a:lnTo>
                    <a:pt x="1230498" y="434800"/>
                  </a:lnTo>
                  <a:cubicBezTo>
                    <a:pt x="1230498" y="436931"/>
                    <a:pt x="1228771" y="438658"/>
                    <a:pt x="1226641" y="438658"/>
                  </a:cubicBezTo>
                  <a:lnTo>
                    <a:pt x="3858" y="438658"/>
                  </a:lnTo>
                  <a:cubicBezTo>
                    <a:pt x="2835" y="438658"/>
                    <a:pt x="1853" y="438252"/>
                    <a:pt x="1130" y="437528"/>
                  </a:cubicBezTo>
                  <a:cubicBezTo>
                    <a:pt x="406" y="436805"/>
                    <a:pt x="0" y="435824"/>
                    <a:pt x="0" y="434800"/>
                  </a:cubicBezTo>
                  <a:lnTo>
                    <a:pt x="0" y="3858"/>
                  </a:lnTo>
                  <a:cubicBezTo>
                    <a:pt x="0" y="1727"/>
                    <a:pt x="1727" y="0"/>
                    <a:pt x="3858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1230498" cy="486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15352580" y="6022319"/>
            <a:ext cx="585624" cy="813367"/>
          </a:xfrm>
          <a:custGeom>
            <a:avLst/>
            <a:gdLst/>
            <a:ahLst/>
            <a:cxnLst/>
            <a:rect l="l" t="t" r="r" b="b"/>
            <a:pathLst>
              <a:path w="585624" h="813367">
                <a:moveTo>
                  <a:pt x="0" y="0"/>
                </a:moveTo>
                <a:lnTo>
                  <a:pt x="585624" y="0"/>
                </a:lnTo>
                <a:lnTo>
                  <a:pt x="585624" y="813367"/>
                </a:lnTo>
                <a:lnTo>
                  <a:pt x="0" y="81336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1"/>
          <p:cNvGrpSpPr/>
          <p:nvPr/>
        </p:nvGrpSpPr>
        <p:grpSpPr>
          <a:xfrm>
            <a:off x="12098352" y="7827522"/>
            <a:ext cx="4013534" cy="1430778"/>
            <a:chOff x="0" y="0"/>
            <a:chExt cx="1230498" cy="43865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230498" cy="438658"/>
            </a:xfrm>
            <a:custGeom>
              <a:avLst/>
              <a:gdLst/>
              <a:ahLst/>
              <a:cxnLst/>
              <a:rect l="l" t="t" r="r" b="b"/>
              <a:pathLst>
                <a:path w="1230498" h="438658">
                  <a:moveTo>
                    <a:pt x="3858" y="0"/>
                  </a:moveTo>
                  <a:lnTo>
                    <a:pt x="1226641" y="0"/>
                  </a:lnTo>
                  <a:cubicBezTo>
                    <a:pt x="1227664" y="0"/>
                    <a:pt x="1228645" y="406"/>
                    <a:pt x="1229368" y="1130"/>
                  </a:cubicBezTo>
                  <a:cubicBezTo>
                    <a:pt x="1230092" y="1853"/>
                    <a:pt x="1230498" y="2835"/>
                    <a:pt x="1230498" y="3858"/>
                  </a:cubicBezTo>
                  <a:lnTo>
                    <a:pt x="1230498" y="434800"/>
                  </a:lnTo>
                  <a:cubicBezTo>
                    <a:pt x="1230498" y="436931"/>
                    <a:pt x="1228771" y="438658"/>
                    <a:pt x="1226641" y="438658"/>
                  </a:cubicBezTo>
                  <a:lnTo>
                    <a:pt x="3858" y="438658"/>
                  </a:lnTo>
                  <a:cubicBezTo>
                    <a:pt x="2835" y="438658"/>
                    <a:pt x="1853" y="438252"/>
                    <a:pt x="1130" y="437528"/>
                  </a:cubicBezTo>
                  <a:cubicBezTo>
                    <a:pt x="406" y="436805"/>
                    <a:pt x="0" y="435824"/>
                    <a:pt x="0" y="434800"/>
                  </a:cubicBezTo>
                  <a:lnTo>
                    <a:pt x="0" y="3858"/>
                  </a:lnTo>
                  <a:cubicBezTo>
                    <a:pt x="0" y="1727"/>
                    <a:pt x="1727" y="0"/>
                    <a:pt x="3858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1230498" cy="486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15265747" y="7772961"/>
            <a:ext cx="585624" cy="813367"/>
          </a:xfrm>
          <a:custGeom>
            <a:avLst/>
            <a:gdLst/>
            <a:ahLst/>
            <a:cxnLst/>
            <a:rect l="l" t="t" r="r" b="b"/>
            <a:pathLst>
              <a:path w="585624" h="813367">
                <a:moveTo>
                  <a:pt x="0" y="0"/>
                </a:moveTo>
                <a:lnTo>
                  <a:pt x="585624" y="0"/>
                </a:lnTo>
                <a:lnTo>
                  <a:pt x="585624" y="813367"/>
                </a:lnTo>
                <a:lnTo>
                  <a:pt x="0" y="81336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-2790442" flipH="1">
            <a:off x="11163603" y="2882628"/>
            <a:ext cx="2043165" cy="1675395"/>
          </a:xfrm>
          <a:custGeom>
            <a:avLst/>
            <a:gdLst/>
            <a:ahLst/>
            <a:cxnLst/>
            <a:rect l="l" t="t" r="r" b="b"/>
            <a:pathLst>
              <a:path w="2043165" h="1675395">
                <a:moveTo>
                  <a:pt x="2043164" y="0"/>
                </a:moveTo>
                <a:lnTo>
                  <a:pt x="0" y="0"/>
                </a:lnTo>
                <a:lnTo>
                  <a:pt x="0" y="1675395"/>
                </a:lnTo>
                <a:lnTo>
                  <a:pt x="2043164" y="1675395"/>
                </a:lnTo>
                <a:lnTo>
                  <a:pt x="2043164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3619844" y="1974026"/>
            <a:ext cx="3806624" cy="3980310"/>
          </a:xfrm>
          <a:custGeom>
            <a:avLst/>
            <a:gdLst/>
            <a:ahLst/>
            <a:cxnLst/>
            <a:rect l="l" t="t" r="r" b="b"/>
            <a:pathLst>
              <a:path w="3806624" h="3980310">
                <a:moveTo>
                  <a:pt x="0" y="0"/>
                </a:moveTo>
                <a:lnTo>
                  <a:pt x="3806624" y="0"/>
                </a:lnTo>
                <a:lnTo>
                  <a:pt x="3806624" y="3980310"/>
                </a:lnTo>
                <a:lnTo>
                  <a:pt x="0" y="398031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2248239" y="6402665"/>
            <a:ext cx="2378808" cy="1414130"/>
          </a:xfrm>
          <a:custGeom>
            <a:avLst/>
            <a:gdLst/>
            <a:ahLst/>
            <a:cxnLst/>
            <a:rect l="l" t="t" r="r" b="b"/>
            <a:pathLst>
              <a:path w="2378808" h="1414130">
                <a:moveTo>
                  <a:pt x="0" y="0"/>
                </a:moveTo>
                <a:lnTo>
                  <a:pt x="2378808" y="0"/>
                </a:lnTo>
                <a:lnTo>
                  <a:pt x="2378808" y="1414131"/>
                </a:lnTo>
                <a:lnTo>
                  <a:pt x="0" y="1414131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1879509" y="4310048"/>
            <a:ext cx="3116269" cy="1218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82"/>
              </a:lnSpc>
              <a:spcBef>
                <a:spcPct val="0"/>
              </a:spcBef>
            </a:pPr>
            <a:r>
              <a:rPr lang="en-US" sz="2344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Le numérique au serviee des apprentissages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8351369" y="3317482"/>
            <a:ext cx="2161783" cy="758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39"/>
              </a:lnSpc>
              <a:spcBef>
                <a:spcPct val="0"/>
              </a:spcBef>
            </a:pPr>
            <a:r>
              <a:rPr lang="en-US" sz="2171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gérer l’hétérogénéité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542553" y="6916209"/>
            <a:ext cx="2161783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92"/>
              </a:lnSpc>
            </a:pPr>
            <a:r>
              <a:rPr lang="en-US" sz="2171" dirty="0" err="1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développer</a:t>
            </a:r>
            <a:r>
              <a:rPr lang="en-US" sz="2171" dirty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 les </a:t>
            </a:r>
            <a:r>
              <a:rPr lang="en-US" sz="2171" dirty="0" err="1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compétences</a:t>
            </a:r>
            <a:r>
              <a:rPr lang="en-US" sz="2171" dirty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 des </a:t>
            </a:r>
            <a:r>
              <a:rPr lang="en-US" sz="2171" dirty="0" err="1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élèves</a:t>
            </a:r>
            <a:endParaRPr lang="en-US" sz="2171" dirty="0">
              <a:solidFill>
                <a:srgbClr val="01070A"/>
              </a:solidFill>
              <a:latin typeface="Carelia"/>
              <a:ea typeface="Carelia"/>
              <a:cs typeface="Carelia"/>
              <a:sym typeface="Carelia"/>
            </a:endParaRPr>
          </a:p>
          <a:p>
            <a:pPr marL="0" lvl="0" indent="0" algn="ctr">
              <a:lnSpc>
                <a:spcPts val="2692"/>
              </a:lnSpc>
            </a:pPr>
            <a:r>
              <a:rPr lang="en-US" sz="2171" dirty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EVALUATION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2335017" y="6263524"/>
            <a:ext cx="3017563" cy="380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5"/>
              </a:lnSpc>
            </a:pPr>
            <a:r>
              <a:rPr lang="en-US" sz="2282" b="1">
                <a:solidFill>
                  <a:srgbClr val="01070A"/>
                </a:solidFill>
                <a:latin typeface="DM Sans Bold"/>
                <a:ea typeface="DM Sans Bold"/>
                <a:cs typeface="DM Sans Bold"/>
                <a:sym typeface="DM Sans Bold"/>
              </a:rPr>
              <a:t>CRCN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2248184" y="8077234"/>
            <a:ext cx="3690020" cy="9859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635"/>
              </a:lnSpc>
            </a:pPr>
            <a:r>
              <a:rPr lang="en-US" sz="1882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motiver</a:t>
            </a:r>
            <a:r>
              <a:rPr lang="en-US" sz="1882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/ </a:t>
            </a:r>
            <a:r>
              <a:rPr lang="en-US" sz="1882" b="1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innover</a:t>
            </a:r>
            <a:r>
              <a:rPr lang="en-US" sz="1882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/diversifier </a:t>
            </a:r>
            <a:r>
              <a:rPr lang="en-US" sz="1882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répondre</a:t>
            </a:r>
            <a:r>
              <a:rPr lang="en-US" sz="1882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aux </a:t>
            </a:r>
            <a:r>
              <a:rPr lang="en-US" sz="1882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attentes</a:t>
            </a:r>
            <a:r>
              <a:rPr lang="en-US" sz="1882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des </a:t>
            </a:r>
            <a:r>
              <a:rPr lang="en-US" sz="1882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élèves</a:t>
            </a:r>
            <a:r>
              <a:rPr lang="en-US" sz="1882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BEP/ TDAH...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4008289" y="2898273"/>
            <a:ext cx="3068353" cy="2822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25"/>
              </a:lnSpc>
            </a:pPr>
            <a:r>
              <a:rPr lang="en-US" sz="2018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*favoriser la réussite de tous les élèves</a:t>
            </a:r>
          </a:p>
          <a:p>
            <a:pPr algn="ctr">
              <a:lnSpc>
                <a:spcPts val="2825"/>
              </a:lnSpc>
            </a:pPr>
            <a:r>
              <a:rPr lang="en-US" sz="2018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*autonomiser la classe </a:t>
            </a:r>
          </a:p>
          <a:p>
            <a:pPr algn="ctr">
              <a:lnSpc>
                <a:spcPts val="2825"/>
              </a:lnSpc>
            </a:pPr>
            <a:r>
              <a:rPr lang="en-US" sz="2018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*dégager du temps à l’enseignante pour *observer et</a:t>
            </a:r>
          </a:p>
          <a:p>
            <a:pPr algn="ctr">
              <a:lnSpc>
                <a:spcPts val="2825"/>
              </a:lnSpc>
            </a:pPr>
            <a:r>
              <a:rPr lang="en-US" sz="2018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individualiser les parcours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151858" y="4319804"/>
            <a:ext cx="2598668" cy="1189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0"/>
              </a:lnSpc>
              <a:spcBef>
                <a:spcPct val="0"/>
              </a:spcBef>
            </a:pPr>
            <a:r>
              <a:rPr lang="en-US" sz="2293" b="1">
                <a:solidFill>
                  <a:srgbClr val="01070A"/>
                </a:solidFill>
                <a:latin typeface="DM Sans Bold"/>
                <a:ea typeface="DM Sans Bold"/>
                <a:cs typeface="DM Sans Bold"/>
                <a:sym typeface="DM Sans Bold"/>
              </a:rPr>
              <a:t>TRAVAILLER EN GROUPE DE BESOINS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601</Words>
  <Application>Microsoft Macintosh PowerPoint</Application>
  <PresentationFormat>Personnalisé</PresentationFormat>
  <Paragraphs>62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9" baseType="lpstr">
      <vt:lpstr>Carelia</vt:lpstr>
      <vt:lpstr>Open Sans</vt:lpstr>
      <vt:lpstr>Arial</vt:lpstr>
      <vt:lpstr>DM Sans Bold</vt:lpstr>
      <vt:lpstr>DM Sans Bold Italics</vt:lpstr>
      <vt:lpstr>DM Sans</vt:lpstr>
      <vt:lpstr>Calibri</vt:lpstr>
      <vt:lpstr>Open Sans Bold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Illustrative Creative Literature Project Presentation</dc:title>
  <cp:lastModifiedBy>Maeva Urban</cp:lastModifiedBy>
  <cp:revision>3</cp:revision>
  <dcterms:created xsi:type="dcterms:W3CDTF">2006-08-16T00:00:00Z</dcterms:created>
  <dcterms:modified xsi:type="dcterms:W3CDTF">2025-11-20T22:00:18Z</dcterms:modified>
  <dc:identifier>DAG2NiKxzGI</dc:identifier>
</cp:coreProperties>
</file>