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59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18288000" cy="10287000"/>
  <p:notesSz cx="6858000" cy="9144000"/>
  <p:embeddedFontLst>
    <p:embeddedFont>
      <p:font typeface="Bryndan Write" panose="02000503000000000000" pitchFamily="2" charset="0"/>
      <p:regular r:id="rId29"/>
    </p:embeddedFont>
    <p:embeddedFont>
      <p:font typeface="Gliker" pitchFamily="2" charset="77"/>
      <p:regular r:id="rId30"/>
    </p:embeddedFont>
    <p:embeddedFont>
      <p:font typeface="Hey Gotcha!" pitchFamily="2" charset="0"/>
      <p:regular r:id="rId31"/>
    </p:embeddedFont>
    <p:embeddedFont>
      <p:font typeface="More Sugar" pitchFamily="2" charset="0"/>
      <p:regular r:id="rId32"/>
    </p:embeddedFont>
    <p:embeddedFont>
      <p:font typeface="More Sugar Thin" pitchFamily="2" charset="0"/>
      <p:regular r:id="rId33"/>
    </p:embeddedFont>
    <p:embeddedFont>
      <p:font typeface="Open Sans" panose="020B0606030504020204" pitchFamily="34" charset="0"/>
      <p:regular r:id="rId34"/>
      <p:bold r:id="rId35"/>
      <p:italic r:id="rId36"/>
      <p:boldItalic r:id="rId37"/>
    </p:embeddedFont>
    <p:embeddedFont>
      <p:font typeface="Open Sans Bold" panose="020B0806030504020204" pitchFamily="34" charset="0"/>
      <p:regular r:id="rId38"/>
      <p:bold r:id="rId39"/>
    </p:embeddedFont>
    <p:embeddedFont>
      <p:font typeface="Open Sans Bold Italics" panose="020B0806030504020204" pitchFamily="34" charset="0"/>
      <p:regular r:id="rId40"/>
      <p:bold r:id="rId41"/>
      <p:italic r:id="rId42"/>
      <p:boldItalic r:id="rId43"/>
    </p:embeddedFont>
    <p:embeddedFont>
      <p:font typeface="Railey" pitchFamily="2" charset="0"/>
      <p:regular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03" autoAdjust="0"/>
    <p:restoredTop sz="94679" autoAdjust="0"/>
  </p:normalViewPr>
  <p:slideViewPr>
    <p:cSldViewPr>
      <p:cViewPr varScale="1">
        <p:scale>
          <a:sx n="80" d="100"/>
          <a:sy n="80" d="100"/>
        </p:scale>
        <p:origin x="472" y="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3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13" Type="http://schemas.openxmlformats.org/officeDocument/2006/relationships/image" Target="../media/image35.png"/><Relationship Id="rId18" Type="http://schemas.openxmlformats.org/officeDocument/2006/relationships/image" Target="../media/image74.svg"/><Relationship Id="rId3" Type="http://schemas.openxmlformats.org/officeDocument/2006/relationships/image" Target="../media/image49.png"/><Relationship Id="rId7" Type="http://schemas.openxmlformats.org/officeDocument/2006/relationships/image" Target="../media/image65.png"/><Relationship Id="rId12" Type="http://schemas.openxmlformats.org/officeDocument/2006/relationships/image" Target="../media/image70.svg"/><Relationship Id="rId17" Type="http://schemas.openxmlformats.org/officeDocument/2006/relationships/image" Target="../media/image73.png"/><Relationship Id="rId2" Type="http://schemas.openxmlformats.org/officeDocument/2006/relationships/image" Target="../media/image1.jpeg"/><Relationship Id="rId16" Type="http://schemas.openxmlformats.org/officeDocument/2006/relationships/image" Target="../media/image7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sv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5" Type="http://schemas.openxmlformats.org/officeDocument/2006/relationships/image" Target="../media/image71.png"/><Relationship Id="rId10" Type="http://schemas.openxmlformats.org/officeDocument/2006/relationships/image" Target="../media/image68.svg"/><Relationship Id="rId4" Type="http://schemas.openxmlformats.org/officeDocument/2006/relationships/image" Target="../media/image50.svg"/><Relationship Id="rId9" Type="http://schemas.openxmlformats.org/officeDocument/2006/relationships/image" Target="../media/image67.png"/><Relationship Id="rId14" Type="http://schemas.openxmlformats.org/officeDocument/2006/relationships/image" Target="../media/image36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77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62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7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85.svg"/><Relationship Id="rId4" Type="http://schemas.openxmlformats.org/officeDocument/2006/relationships/image" Target="../media/image8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svg"/><Relationship Id="rId4" Type="http://schemas.openxmlformats.org/officeDocument/2006/relationships/image" Target="../media/image9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sv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svg"/><Relationship Id="rId5" Type="http://schemas.openxmlformats.org/officeDocument/2006/relationships/image" Target="../media/image95.png"/><Relationship Id="rId10" Type="http://schemas.openxmlformats.org/officeDocument/2006/relationships/image" Target="../media/image100.svg"/><Relationship Id="rId4" Type="http://schemas.openxmlformats.org/officeDocument/2006/relationships/image" Target="../media/image94.svg"/><Relationship Id="rId9" Type="http://schemas.openxmlformats.org/officeDocument/2006/relationships/image" Target="../media/image9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openxmlformats.org/officeDocument/2006/relationships/image" Target="../media/image101.png"/><Relationship Id="rId7" Type="http://schemas.openxmlformats.org/officeDocument/2006/relationships/image" Target="../media/image10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svg"/><Relationship Id="rId5" Type="http://schemas.openxmlformats.org/officeDocument/2006/relationships/image" Target="../media/image103.png"/><Relationship Id="rId10" Type="http://schemas.openxmlformats.org/officeDocument/2006/relationships/image" Target="../media/image108.jpeg"/><Relationship Id="rId4" Type="http://schemas.openxmlformats.org/officeDocument/2006/relationships/image" Target="../media/image102.svg"/><Relationship Id="rId9" Type="http://schemas.openxmlformats.org/officeDocument/2006/relationships/image" Target="../media/image10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svg"/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svg"/><Relationship Id="rId5" Type="http://schemas.openxmlformats.org/officeDocument/2006/relationships/image" Target="../media/image111.png"/><Relationship Id="rId4" Type="http://schemas.openxmlformats.org/officeDocument/2006/relationships/image" Target="../media/image110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svg"/><Relationship Id="rId5" Type="http://schemas.openxmlformats.org/officeDocument/2006/relationships/image" Target="../media/image111.png"/><Relationship Id="rId4" Type="http://schemas.openxmlformats.org/officeDocument/2006/relationships/image" Target="../media/image110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svg"/><Relationship Id="rId5" Type="http://schemas.openxmlformats.org/officeDocument/2006/relationships/image" Target="../media/image111.png"/><Relationship Id="rId4" Type="http://schemas.openxmlformats.org/officeDocument/2006/relationships/image" Target="../media/image110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svg"/><Relationship Id="rId5" Type="http://schemas.openxmlformats.org/officeDocument/2006/relationships/image" Target="../media/image111.png"/><Relationship Id="rId4" Type="http://schemas.openxmlformats.org/officeDocument/2006/relationships/image" Target="../media/image110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9.svg"/><Relationship Id="rId4" Type="http://schemas.openxmlformats.org/officeDocument/2006/relationships/image" Target="../media/image11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svg"/><Relationship Id="rId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17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svg"/><Relationship Id="rId2" Type="http://schemas.openxmlformats.org/officeDocument/2006/relationships/image" Target="../media/image1.jpeg"/><Relationship Id="rId16" Type="http://schemas.openxmlformats.org/officeDocument/2006/relationships/image" Target="../media/image3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1.png"/><Relationship Id="rId10" Type="http://schemas.openxmlformats.org/officeDocument/2006/relationships/image" Target="../media/image28.svg"/><Relationship Id="rId4" Type="http://schemas.openxmlformats.org/officeDocument/2006/relationships/image" Target="../media/image22.svg"/><Relationship Id="rId9" Type="http://schemas.openxmlformats.org/officeDocument/2006/relationships/image" Target="../media/image27.png"/><Relationship Id="rId14" Type="http://schemas.openxmlformats.org/officeDocument/2006/relationships/image" Target="../media/image18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4.svg"/><Relationship Id="rId9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13" Type="http://schemas.openxmlformats.org/officeDocument/2006/relationships/image" Target="../media/image46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38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11" Type="http://schemas.openxmlformats.org/officeDocument/2006/relationships/image" Target="../media/image37.png"/><Relationship Id="rId5" Type="http://schemas.openxmlformats.org/officeDocument/2006/relationships/image" Target="../media/image42.png"/><Relationship Id="rId10" Type="http://schemas.openxmlformats.org/officeDocument/2006/relationships/image" Target="../media/image9.svg"/><Relationship Id="rId4" Type="http://schemas.openxmlformats.org/officeDocument/2006/relationships/image" Target="../media/image41.svg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24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13" Type="http://schemas.openxmlformats.org/officeDocument/2006/relationships/image" Target="../media/image8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8.svg"/><Relationship Id="rId2" Type="http://schemas.openxmlformats.org/officeDocument/2006/relationships/image" Target="../media/image1.jpeg"/><Relationship Id="rId16" Type="http://schemas.openxmlformats.org/officeDocument/2006/relationships/image" Target="../media/image3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sv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5" Type="http://schemas.openxmlformats.org/officeDocument/2006/relationships/image" Target="../media/image37.png"/><Relationship Id="rId10" Type="http://schemas.openxmlformats.org/officeDocument/2006/relationships/image" Target="../media/image56.svg"/><Relationship Id="rId4" Type="http://schemas.openxmlformats.org/officeDocument/2006/relationships/image" Target="../media/image50.svg"/><Relationship Id="rId9" Type="http://schemas.openxmlformats.org/officeDocument/2006/relationships/image" Target="../media/image55.png"/><Relationship Id="rId14" Type="http://schemas.openxmlformats.org/officeDocument/2006/relationships/image" Target="../media/image9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13" Type="http://schemas.openxmlformats.org/officeDocument/2006/relationships/image" Target="../media/image8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8.svg"/><Relationship Id="rId2" Type="http://schemas.openxmlformats.org/officeDocument/2006/relationships/image" Target="../media/image1.jpeg"/><Relationship Id="rId16" Type="http://schemas.openxmlformats.org/officeDocument/2006/relationships/image" Target="../media/image3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sv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5" Type="http://schemas.openxmlformats.org/officeDocument/2006/relationships/image" Target="../media/image37.png"/><Relationship Id="rId10" Type="http://schemas.openxmlformats.org/officeDocument/2006/relationships/image" Target="../media/image56.svg"/><Relationship Id="rId4" Type="http://schemas.openxmlformats.org/officeDocument/2006/relationships/image" Target="../media/image50.svg"/><Relationship Id="rId9" Type="http://schemas.openxmlformats.org/officeDocument/2006/relationships/image" Target="../media/image55.png"/><Relationship Id="rId14" Type="http://schemas.openxmlformats.org/officeDocument/2006/relationships/image" Target="../media/image9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33.png"/><Relationship Id="rId3" Type="http://schemas.openxmlformats.org/officeDocument/2006/relationships/image" Target="../media/image59.png"/><Relationship Id="rId7" Type="http://schemas.openxmlformats.org/officeDocument/2006/relationships/image" Target="../media/image8.png"/><Relationship Id="rId12" Type="http://schemas.openxmlformats.org/officeDocument/2006/relationships/image" Target="../media/image18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svg"/><Relationship Id="rId11" Type="http://schemas.openxmlformats.org/officeDocument/2006/relationships/image" Target="../media/image17.png"/><Relationship Id="rId5" Type="http://schemas.openxmlformats.org/officeDocument/2006/relationships/image" Target="../media/image61.png"/><Relationship Id="rId10" Type="http://schemas.openxmlformats.org/officeDocument/2006/relationships/image" Target="../media/image36.svg"/><Relationship Id="rId4" Type="http://schemas.openxmlformats.org/officeDocument/2006/relationships/image" Target="../media/image60.svg"/><Relationship Id="rId9" Type="http://schemas.openxmlformats.org/officeDocument/2006/relationships/image" Target="../media/image35.png"/><Relationship Id="rId14" Type="http://schemas.openxmlformats.org/officeDocument/2006/relationships/image" Target="../media/image3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 rot="-156245">
            <a:off x="2398988" y="3336255"/>
            <a:ext cx="14079494" cy="3302281"/>
          </a:xfrm>
          <a:custGeom>
            <a:avLst/>
            <a:gdLst/>
            <a:ahLst/>
            <a:cxnLst/>
            <a:rect l="l" t="t" r="r" b="b"/>
            <a:pathLst>
              <a:path w="14079494" h="3302281">
                <a:moveTo>
                  <a:pt x="0" y="0"/>
                </a:moveTo>
                <a:lnTo>
                  <a:pt x="14079494" y="0"/>
                </a:lnTo>
                <a:lnTo>
                  <a:pt x="14079494" y="3302281"/>
                </a:lnTo>
                <a:lnTo>
                  <a:pt x="0" y="330228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 rot="-234792">
            <a:off x="3168284" y="5145935"/>
            <a:ext cx="12951557" cy="11109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85"/>
              </a:lnSpc>
            </a:pPr>
            <a:r>
              <a:rPr lang="en-US" sz="9506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L’ENT NATI TAHI</a:t>
            </a:r>
          </a:p>
        </p:txBody>
      </p:sp>
      <p:sp>
        <p:nvSpPr>
          <p:cNvPr id="5" name="Freeform 5"/>
          <p:cNvSpPr/>
          <p:nvPr/>
        </p:nvSpPr>
        <p:spPr>
          <a:xfrm>
            <a:off x="14776125" y="3080326"/>
            <a:ext cx="3040083" cy="4126348"/>
          </a:xfrm>
          <a:custGeom>
            <a:avLst/>
            <a:gdLst/>
            <a:ahLst/>
            <a:cxnLst/>
            <a:rect l="l" t="t" r="r" b="b"/>
            <a:pathLst>
              <a:path w="3040083" h="4126348">
                <a:moveTo>
                  <a:pt x="0" y="0"/>
                </a:moveTo>
                <a:lnTo>
                  <a:pt x="3040083" y="0"/>
                </a:lnTo>
                <a:lnTo>
                  <a:pt x="3040083" y="4126348"/>
                </a:lnTo>
                <a:lnTo>
                  <a:pt x="0" y="41263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3471" r="-60256"/>
            </a:stretch>
          </a:blipFill>
        </p:spPr>
      </p:sp>
      <p:sp>
        <p:nvSpPr>
          <p:cNvPr id="6" name="Freeform 6"/>
          <p:cNvSpPr/>
          <p:nvPr/>
        </p:nvSpPr>
        <p:spPr>
          <a:xfrm rot="-1441925">
            <a:off x="2307982" y="2871172"/>
            <a:ext cx="2630493" cy="2420054"/>
          </a:xfrm>
          <a:custGeom>
            <a:avLst/>
            <a:gdLst/>
            <a:ahLst/>
            <a:cxnLst/>
            <a:rect l="l" t="t" r="r" b="b"/>
            <a:pathLst>
              <a:path w="2630493" h="2420054">
                <a:moveTo>
                  <a:pt x="0" y="0"/>
                </a:moveTo>
                <a:lnTo>
                  <a:pt x="2630493" y="0"/>
                </a:lnTo>
                <a:lnTo>
                  <a:pt x="2630493" y="2420054"/>
                </a:lnTo>
                <a:lnTo>
                  <a:pt x="0" y="242005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56198" y="9366187"/>
            <a:ext cx="2289328" cy="457866"/>
          </a:xfrm>
          <a:custGeom>
            <a:avLst/>
            <a:gdLst/>
            <a:ahLst/>
            <a:cxnLst/>
            <a:rect l="l" t="t" r="r" b="b"/>
            <a:pathLst>
              <a:path w="2289328" h="457866">
                <a:moveTo>
                  <a:pt x="0" y="0"/>
                </a:moveTo>
                <a:lnTo>
                  <a:pt x="2289328" y="0"/>
                </a:lnTo>
                <a:lnTo>
                  <a:pt x="2289328" y="457865"/>
                </a:lnTo>
                <a:lnTo>
                  <a:pt x="0" y="4578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700862" y="9366187"/>
            <a:ext cx="2289328" cy="457866"/>
          </a:xfrm>
          <a:custGeom>
            <a:avLst/>
            <a:gdLst/>
            <a:ahLst/>
            <a:cxnLst/>
            <a:rect l="l" t="t" r="r" b="b"/>
            <a:pathLst>
              <a:path w="2289328" h="457866">
                <a:moveTo>
                  <a:pt x="0" y="0"/>
                </a:moveTo>
                <a:lnTo>
                  <a:pt x="2289328" y="0"/>
                </a:lnTo>
                <a:lnTo>
                  <a:pt x="2289328" y="457865"/>
                </a:lnTo>
                <a:lnTo>
                  <a:pt x="0" y="4578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824812" y="9401600"/>
            <a:ext cx="1918053" cy="383611"/>
          </a:xfrm>
          <a:custGeom>
            <a:avLst/>
            <a:gdLst/>
            <a:ahLst/>
            <a:cxnLst/>
            <a:rect l="l" t="t" r="r" b="b"/>
            <a:pathLst>
              <a:path w="1918053" h="383611">
                <a:moveTo>
                  <a:pt x="0" y="0"/>
                </a:moveTo>
                <a:lnTo>
                  <a:pt x="1918053" y="0"/>
                </a:lnTo>
                <a:lnTo>
                  <a:pt x="1918053" y="383610"/>
                </a:lnTo>
                <a:lnTo>
                  <a:pt x="0" y="38361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183095" y="9401600"/>
            <a:ext cx="1918053" cy="383611"/>
          </a:xfrm>
          <a:custGeom>
            <a:avLst/>
            <a:gdLst/>
            <a:ahLst/>
            <a:cxnLst/>
            <a:rect l="l" t="t" r="r" b="b"/>
            <a:pathLst>
              <a:path w="1918053" h="383611">
                <a:moveTo>
                  <a:pt x="0" y="0"/>
                </a:moveTo>
                <a:lnTo>
                  <a:pt x="1918054" y="0"/>
                </a:lnTo>
                <a:lnTo>
                  <a:pt x="1918054" y="383610"/>
                </a:lnTo>
                <a:lnTo>
                  <a:pt x="0" y="38361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253088">
            <a:off x="7249802" y="3691792"/>
            <a:ext cx="1112434" cy="1155329"/>
          </a:xfrm>
          <a:custGeom>
            <a:avLst/>
            <a:gdLst/>
            <a:ahLst/>
            <a:cxnLst/>
            <a:rect l="l" t="t" r="r" b="b"/>
            <a:pathLst>
              <a:path w="1112434" h="1155329">
                <a:moveTo>
                  <a:pt x="0" y="0"/>
                </a:moveTo>
                <a:lnTo>
                  <a:pt x="1112434" y="0"/>
                </a:lnTo>
                <a:lnTo>
                  <a:pt x="1112434" y="1155329"/>
                </a:lnTo>
                <a:lnTo>
                  <a:pt x="0" y="115532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9473" y="159237"/>
            <a:ext cx="6391411" cy="2484661"/>
          </a:xfrm>
          <a:custGeom>
            <a:avLst/>
            <a:gdLst/>
            <a:ahLst/>
            <a:cxnLst/>
            <a:rect l="l" t="t" r="r" b="b"/>
            <a:pathLst>
              <a:path w="6391411" h="2484661">
                <a:moveTo>
                  <a:pt x="0" y="0"/>
                </a:moveTo>
                <a:lnTo>
                  <a:pt x="6391411" y="0"/>
                </a:lnTo>
                <a:lnTo>
                  <a:pt x="6391411" y="2484661"/>
                </a:lnTo>
                <a:lnTo>
                  <a:pt x="0" y="248466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795669" y="9462451"/>
            <a:ext cx="4439550" cy="3227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05"/>
              </a:lnSpc>
            </a:pPr>
            <a:r>
              <a:rPr lang="en-US" sz="2277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URBAN MAEVA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031287" y="9457046"/>
            <a:ext cx="4431356" cy="3220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00"/>
              </a:lnSpc>
            </a:pPr>
            <a:r>
              <a:rPr lang="en-US" sz="2273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ERUN C8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556198" y="288918"/>
            <a:ext cx="9639329" cy="2260861"/>
          </a:xfrm>
          <a:custGeom>
            <a:avLst/>
            <a:gdLst/>
            <a:ahLst/>
            <a:cxnLst/>
            <a:rect l="l" t="t" r="r" b="b"/>
            <a:pathLst>
              <a:path w="9639329" h="2260861">
                <a:moveTo>
                  <a:pt x="9639329" y="0"/>
                </a:moveTo>
                <a:lnTo>
                  <a:pt x="0" y="0"/>
                </a:lnTo>
                <a:lnTo>
                  <a:pt x="0" y="2260861"/>
                </a:lnTo>
                <a:lnTo>
                  <a:pt x="9639329" y="2260861"/>
                </a:lnTo>
                <a:lnTo>
                  <a:pt x="963932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 flipH="1">
            <a:off x="3149776" y="4430152"/>
            <a:ext cx="252885" cy="2357406"/>
          </a:xfrm>
          <a:custGeom>
            <a:avLst/>
            <a:gdLst/>
            <a:ahLst/>
            <a:cxnLst/>
            <a:rect l="l" t="t" r="r" b="b"/>
            <a:pathLst>
              <a:path w="252885" h="2357406">
                <a:moveTo>
                  <a:pt x="252885" y="0"/>
                </a:moveTo>
                <a:lnTo>
                  <a:pt x="0" y="0"/>
                </a:lnTo>
                <a:lnTo>
                  <a:pt x="0" y="2357406"/>
                </a:lnTo>
                <a:lnTo>
                  <a:pt x="252885" y="2357406"/>
                </a:lnTo>
                <a:lnTo>
                  <a:pt x="252885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400000" flipH="1">
            <a:off x="9286683" y="4430152"/>
            <a:ext cx="252885" cy="2357406"/>
          </a:xfrm>
          <a:custGeom>
            <a:avLst/>
            <a:gdLst/>
            <a:ahLst/>
            <a:cxnLst/>
            <a:rect l="l" t="t" r="r" b="b"/>
            <a:pathLst>
              <a:path w="252885" h="2357406">
                <a:moveTo>
                  <a:pt x="252885" y="0"/>
                </a:moveTo>
                <a:lnTo>
                  <a:pt x="0" y="0"/>
                </a:lnTo>
                <a:lnTo>
                  <a:pt x="0" y="2357406"/>
                </a:lnTo>
                <a:lnTo>
                  <a:pt x="252885" y="2357406"/>
                </a:lnTo>
                <a:lnTo>
                  <a:pt x="252885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5400000" flipH="1">
            <a:off x="15391346" y="4359469"/>
            <a:ext cx="252885" cy="2357406"/>
          </a:xfrm>
          <a:custGeom>
            <a:avLst/>
            <a:gdLst/>
            <a:ahLst/>
            <a:cxnLst/>
            <a:rect l="l" t="t" r="r" b="b"/>
            <a:pathLst>
              <a:path w="252885" h="2357406">
                <a:moveTo>
                  <a:pt x="252885" y="0"/>
                </a:moveTo>
                <a:lnTo>
                  <a:pt x="0" y="0"/>
                </a:lnTo>
                <a:lnTo>
                  <a:pt x="0" y="2357406"/>
                </a:lnTo>
                <a:lnTo>
                  <a:pt x="252885" y="2357406"/>
                </a:lnTo>
                <a:lnTo>
                  <a:pt x="252885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741979" y="407547"/>
            <a:ext cx="2198272" cy="2329493"/>
          </a:xfrm>
          <a:custGeom>
            <a:avLst/>
            <a:gdLst/>
            <a:ahLst/>
            <a:cxnLst/>
            <a:rect l="l" t="t" r="r" b="b"/>
            <a:pathLst>
              <a:path w="2198272" h="2329493">
                <a:moveTo>
                  <a:pt x="0" y="0"/>
                </a:moveTo>
                <a:lnTo>
                  <a:pt x="2198272" y="0"/>
                </a:lnTo>
                <a:lnTo>
                  <a:pt x="2198272" y="2329493"/>
                </a:lnTo>
                <a:lnTo>
                  <a:pt x="0" y="232949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56198" y="9366187"/>
            <a:ext cx="2289328" cy="457866"/>
          </a:xfrm>
          <a:custGeom>
            <a:avLst/>
            <a:gdLst/>
            <a:ahLst/>
            <a:cxnLst/>
            <a:rect l="l" t="t" r="r" b="b"/>
            <a:pathLst>
              <a:path w="2289328" h="457866">
                <a:moveTo>
                  <a:pt x="0" y="0"/>
                </a:moveTo>
                <a:lnTo>
                  <a:pt x="2289328" y="0"/>
                </a:lnTo>
                <a:lnTo>
                  <a:pt x="2289328" y="457865"/>
                </a:lnTo>
                <a:lnTo>
                  <a:pt x="0" y="45786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700862" y="9366187"/>
            <a:ext cx="2289328" cy="457866"/>
          </a:xfrm>
          <a:custGeom>
            <a:avLst/>
            <a:gdLst/>
            <a:ahLst/>
            <a:cxnLst/>
            <a:rect l="l" t="t" r="r" b="b"/>
            <a:pathLst>
              <a:path w="2289328" h="457866">
                <a:moveTo>
                  <a:pt x="0" y="0"/>
                </a:moveTo>
                <a:lnTo>
                  <a:pt x="2289328" y="0"/>
                </a:lnTo>
                <a:lnTo>
                  <a:pt x="2289328" y="457865"/>
                </a:lnTo>
                <a:lnTo>
                  <a:pt x="0" y="45786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027141" y="9652972"/>
            <a:ext cx="1918053" cy="383611"/>
          </a:xfrm>
          <a:custGeom>
            <a:avLst/>
            <a:gdLst/>
            <a:ahLst/>
            <a:cxnLst/>
            <a:rect l="l" t="t" r="r" b="b"/>
            <a:pathLst>
              <a:path w="1918053" h="383611">
                <a:moveTo>
                  <a:pt x="0" y="0"/>
                </a:moveTo>
                <a:lnTo>
                  <a:pt x="1918053" y="0"/>
                </a:lnTo>
                <a:lnTo>
                  <a:pt x="1918053" y="383611"/>
                </a:lnTo>
                <a:lnTo>
                  <a:pt x="0" y="38361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865785" y="9652972"/>
            <a:ext cx="1918053" cy="383611"/>
          </a:xfrm>
          <a:custGeom>
            <a:avLst/>
            <a:gdLst/>
            <a:ahLst/>
            <a:cxnLst/>
            <a:rect l="l" t="t" r="r" b="b"/>
            <a:pathLst>
              <a:path w="1918053" h="383611">
                <a:moveTo>
                  <a:pt x="0" y="0"/>
                </a:moveTo>
                <a:lnTo>
                  <a:pt x="1918054" y="0"/>
                </a:lnTo>
                <a:lnTo>
                  <a:pt x="1918054" y="383611"/>
                </a:lnTo>
                <a:lnTo>
                  <a:pt x="0" y="38361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3646503" y="6378990"/>
            <a:ext cx="4293747" cy="3273982"/>
          </a:xfrm>
          <a:custGeom>
            <a:avLst/>
            <a:gdLst/>
            <a:ahLst/>
            <a:cxnLst/>
            <a:rect l="l" t="t" r="r" b="b"/>
            <a:pathLst>
              <a:path w="4293747" h="3273982">
                <a:moveTo>
                  <a:pt x="0" y="0"/>
                </a:moveTo>
                <a:lnTo>
                  <a:pt x="4293748" y="0"/>
                </a:lnTo>
                <a:lnTo>
                  <a:pt x="4293748" y="3273982"/>
                </a:lnTo>
                <a:lnTo>
                  <a:pt x="0" y="327398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6570431" y="6053557"/>
            <a:ext cx="5685389" cy="4114800"/>
          </a:xfrm>
          <a:custGeom>
            <a:avLst/>
            <a:gdLst/>
            <a:ahLst/>
            <a:cxnLst/>
            <a:rect l="l" t="t" r="r" b="b"/>
            <a:pathLst>
              <a:path w="5685389" h="4114800">
                <a:moveTo>
                  <a:pt x="0" y="0"/>
                </a:moveTo>
                <a:lnTo>
                  <a:pt x="5685389" y="0"/>
                </a:lnTo>
                <a:lnTo>
                  <a:pt x="568538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996870" y="573011"/>
            <a:ext cx="8219615" cy="1935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95"/>
              </a:lnSpc>
            </a:pPr>
            <a:r>
              <a:rPr lang="en-US" sz="6905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SYNTHESE ET ECHANGE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974443" y="2775140"/>
            <a:ext cx="11543345" cy="21058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24137" lvl="1" indent="-412068" algn="ctr">
              <a:lnSpc>
                <a:spcPts val="4198"/>
              </a:lnSpc>
              <a:buFont typeface="Arial"/>
              <a:buChar char="•"/>
            </a:pPr>
            <a:r>
              <a:rPr lang="en-US" sz="3817">
                <a:solidFill>
                  <a:srgbClr val="FFFFFF"/>
                </a:solidFill>
                <a:latin typeface="More Sugar"/>
                <a:ea typeface="More Sugar"/>
                <a:cs typeface="More Sugar"/>
                <a:sym typeface="More Sugar"/>
              </a:rPr>
              <a:t>MISE EN COMMUN DES DÉCOUVERTES</a:t>
            </a:r>
          </a:p>
          <a:p>
            <a:pPr algn="ctr">
              <a:lnSpc>
                <a:spcPts val="4198"/>
              </a:lnSpc>
            </a:pPr>
            <a:r>
              <a:rPr lang="en-US" sz="3817">
                <a:solidFill>
                  <a:srgbClr val="FFFFFF"/>
                </a:solidFill>
                <a:latin typeface="More Sugar"/>
                <a:ea typeface="More Sugar"/>
                <a:cs typeface="More Sugar"/>
                <a:sym typeface="More Sugar"/>
              </a:rPr>
              <a:t>• QUESTIONS / RÉPONSES</a:t>
            </a:r>
          </a:p>
          <a:p>
            <a:pPr algn="ctr">
              <a:lnSpc>
                <a:spcPts val="4198"/>
              </a:lnSpc>
            </a:pPr>
            <a:r>
              <a:rPr lang="en-US" sz="3817">
                <a:solidFill>
                  <a:srgbClr val="FFFFFF"/>
                </a:solidFill>
                <a:latin typeface="More Sugar"/>
                <a:ea typeface="More Sugar"/>
                <a:cs typeface="More Sugar"/>
                <a:sym typeface="More Sugar"/>
              </a:rPr>
              <a:t>• RAPPEL DES RESSOURCES D’AIDE</a:t>
            </a:r>
          </a:p>
          <a:p>
            <a:pPr algn="ctr">
              <a:lnSpc>
                <a:spcPts val="4198"/>
              </a:lnSpc>
            </a:pPr>
            <a:endParaRPr lang="en-US" sz="3817">
              <a:solidFill>
                <a:srgbClr val="FFFFFF"/>
              </a:solidFill>
              <a:latin typeface="More Sugar"/>
              <a:ea typeface="More Sugar"/>
              <a:cs typeface="More Sugar"/>
              <a:sym typeface="More Sugar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873242" y="4844046"/>
            <a:ext cx="4866413" cy="428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18"/>
              </a:lnSpc>
            </a:pPr>
            <a:r>
              <a:rPr lang="en-US" sz="3017">
                <a:solidFill>
                  <a:srgbClr val="FFFFFF"/>
                </a:solidFill>
                <a:latin typeface="More Sugar"/>
                <a:ea typeface="More Sugar"/>
                <a:cs typeface="More Sugar"/>
                <a:sym typeface="More Sugar"/>
              </a:rPr>
              <a:t>RESSOURCES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979919" y="4844046"/>
            <a:ext cx="4866413" cy="428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18"/>
              </a:lnSpc>
            </a:pPr>
            <a:r>
              <a:rPr lang="en-US" sz="3017">
                <a:solidFill>
                  <a:srgbClr val="FFFFFF"/>
                </a:solidFill>
                <a:latin typeface="More Sugar"/>
                <a:ea typeface="More Sugar"/>
                <a:cs typeface="More Sugar"/>
                <a:sym typeface="More Sugar"/>
              </a:rPr>
              <a:t>RESSENTIS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084582" y="4811055"/>
            <a:ext cx="4866413" cy="428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18"/>
              </a:lnSpc>
            </a:pPr>
            <a:r>
              <a:rPr lang="en-US" sz="3017">
                <a:solidFill>
                  <a:srgbClr val="FFFFFF"/>
                </a:solidFill>
                <a:latin typeface="More Sugar"/>
                <a:ea typeface="More Sugar"/>
                <a:cs typeface="More Sugar"/>
                <a:sym typeface="More Sugar"/>
              </a:rPr>
              <a:t>BESOINS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0" y="6034507"/>
            <a:ext cx="6612897" cy="25510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61"/>
              </a:lnSpc>
            </a:pPr>
            <a:r>
              <a:rPr lang="en-US" sz="4081" spc="-122">
                <a:solidFill>
                  <a:srgbClr val="FFFFFF"/>
                </a:solidFill>
                <a:latin typeface="More Sugar"/>
                <a:ea typeface="More Sugar"/>
                <a:cs typeface="More Sugar"/>
                <a:sym typeface="More Sugar"/>
              </a:rPr>
              <a:t>tutoriel</a:t>
            </a:r>
          </a:p>
          <a:p>
            <a:pPr algn="ctr">
              <a:lnSpc>
                <a:spcPts val="5061"/>
              </a:lnSpc>
            </a:pPr>
            <a:r>
              <a:rPr lang="en-US" sz="4081" spc="-122">
                <a:solidFill>
                  <a:srgbClr val="FFFFFF"/>
                </a:solidFill>
                <a:latin typeface="More Sugar"/>
                <a:ea typeface="More Sugar"/>
                <a:cs typeface="More Sugar"/>
                <a:sym typeface="More Sugar"/>
              </a:rPr>
              <a:t>aide en ligne ( +)</a:t>
            </a:r>
          </a:p>
          <a:p>
            <a:pPr marL="0" lvl="1" indent="0" algn="ctr">
              <a:lnSpc>
                <a:spcPts val="5061"/>
              </a:lnSpc>
              <a:spcBef>
                <a:spcPct val="0"/>
              </a:spcBef>
            </a:pPr>
            <a:r>
              <a:rPr lang="en-US" sz="4081" spc="-122">
                <a:solidFill>
                  <a:srgbClr val="FFFFFF"/>
                </a:solidFill>
                <a:latin typeface="More Sugar"/>
                <a:ea typeface="More Sugar"/>
                <a:cs typeface="More Sugar"/>
                <a:sym typeface="More Sugar"/>
              </a:rPr>
              <a:t>ERUN et enseignants référents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56198" y="9366187"/>
            <a:ext cx="2289328" cy="457866"/>
          </a:xfrm>
          <a:custGeom>
            <a:avLst/>
            <a:gdLst/>
            <a:ahLst/>
            <a:cxnLst/>
            <a:rect l="l" t="t" r="r" b="b"/>
            <a:pathLst>
              <a:path w="2289328" h="457866">
                <a:moveTo>
                  <a:pt x="0" y="0"/>
                </a:moveTo>
                <a:lnTo>
                  <a:pt x="2289328" y="0"/>
                </a:lnTo>
                <a:lnTo>
                  <a:pt x="2289328" y="457865"/>
                </a:lnTo>
                <a:lnTo>
                  <a:pt x="0" y="45786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700862" y="9366187"/>
            <a:ext cx="2289328" cy="457866"/>
          </a:xfrm>
          <a:custGeom>
            <a:avLst/>
            <a:gdLst/>
            <a:ahLst/>
            <a:cxnLst/>
            <a:rect l="l" t="t" r="r" b="b"/>
            <a:pathLst>
              <a:path w="2289328" h="457866">
                <a:moveTo>
                  <a:pt x="0" y="0"/>
                </a:moveTo>
                <a:lnTo>
                  <a:pt x="2289328" y="0"/>
                </a:lnTo>
                <a:lnTo>
                  <a:pt x="2289328" y="457865"/>
                </a:lnTo>
                <a:lnTo>
                  <a:pt x="0" y="45786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824812" y="9401600"/>
            <a:ext cx="1918053" cy="383611"/>
          </a:xfrm>
          <a:custGeom>
            <a:avLst/>
            <a:gdLst/>
            <a:ahLst/>
            <a:cxnLst/>
            <a:rect l="l" t="t" r="r" b="b"/>
            <a:pathLst>
              <a:path w="1918053" h="383611">
                <a:moveTo>
                  <a:pt x="0" y="0"/>
                </a:moveTo>
                <a:lnTo>
                  <a:pt x="1918053" y="0"/>
                </a:lnTo>
                <a:lnTo>
                  <a:pt x="1918053" y="383610"/>
                </a:lnTo>
                <a:lnTo>
                  <a:pt x="0" y="3836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183095" y="9401600"/>
            <a:ext cx="1918053" cy="383611"/>
          </a:xfrm>
          <a:custGeom>
            <a:avLst/>
            <a:gdLst/>
            <a:ahLst/>
            <a:cxnLst/>
            <a:rect l="l" t="t" r="r" b="b"/>
            <a:pathLst>
              <a:path w="1918053" h="383611">
                <a:moveTo>
                  <a:pt x="0" y="0"/>
                </a:moveTo>
                <a:lnTo>
                  <a:pt x="1918054" y="0"/>
                </a:lnTo>
                <a:lnTo>
                  <a:pt x="1918054" y="383610"/>
                </a:lnTo>
                <a:lnTo>
                  <a:pt x="0" y="3836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92610" y="0"/>
            <a:ext cx="6995160" cy="8229600"/>
          </a:xfrm>
          <a:custGeom>
            <a:avLst/>
            <a:gdLst/>
            <a:ahLst/>
            <a:cxnLst/>
            <a:rect l="l" t="t" r="r" b="b"/>
            <a:pathLst>
              <a:path w="6995160" h="8229600">
                <a:moveTo>
                  <a:pt x="0" y="0"/>
                </a:moveTo>
                <a:lnTo>
                  <a:pt x="6995160" y="0"/>
                </a:lnTo>
                <a:lnTo>
                  <a:pt x="69951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761292" y="1028700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0761292" y="5984240"/>
            <a:ext cx="4114800" cy="10356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39"/>
              </a:lnSpc>
            </a:pPr>
            <a:r>
              <a:rPr lang="en-US" sz="609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PAUSE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814405" y="1452945"/>
            <a:ext cx="7138890" cy="7039278"/>
          </a:xfrm>
          <a:custGeom>
            <a:avLst/>
            <a:gdLst/>
            <a:ahLst/>
            <a:cxnLst/>
            <a:rect l="l" t="t" r="r" b="b"/>
            <a:pathLst>
              <a:path w="7138890" h="7039278">
                <a:moveTo>
                  <a:pt x="0" y="0"/>
                </a:moveTo>
                <a:lnTo>
                  <a:pt x="7138891" y="0"/>
                </a:lnTo>
                <a:lnTo>
                  <a:pt x="7138891" y="7039278"/>
                </a:lnTo>
                <a:lnTo>
                  <a:pt x="0" y="70392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9421738" y="1660424"/>
            <a:ext cx="8332150" cy="6452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FFFFFF"/>
                </a:solidFill>
                <a:latin typeface="More Sugar"/>
                <a:ea typeface="More Sugar"/>
                <a:cs typeface="More Sugar"/>
                <a:sym typeface="More Sugar"/>
              </a:rPr>
              <a:t>L’IA au service de la classe et des enseignants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6253520" y="8677910"/>
            <a:ext cx="1005780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1h30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76428" y="1221540"/>
            <a:ext cx="10012529" cy="8036760"/>
          </a:xfrm>
          <a:custGeom>
            <a:avLst/>
            <a:gdLst/>
            <a:ahLst/>
            <a:cxnLst/>
            <a:rect l="l" t="t" r="r" b="b"/>
            <a:pathLst>
              <a:path w="10012529" h="8036760">
                <a:moveTo>
                  <a:pt x="0" y="0"/>
                </a:moveTo>
                <a:lnTo>
                  <a:pt x="10012529" y="0"/>
                </a:lnTo>
                <a:lnTo>
                  <a:pt x="10012529" y="8036760"/>
                </a:lnTo>
                <a:lnTo>
                  <a:pt x="0" y="80367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7778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8957" y="1735049"/>
            <a:ext cx="7798291" cy="6857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46"/>
              </a:lnSpc>
            </a:pPr>
            <a:r>
              <a:rPr lang="en-US" sz="7675" u="sng">
                <a:solidFill>
                  <a:srgbClr val="FFFFFF"/>
                </a:solidFill>
                <a:latin typeface="Railey"/>
                <a:ea typeface="Railey"/>
                <a:cs typeface="Railey"/>
                <a:sym typeface="Railey"/>
              </a:rPr>
              <a:t>objectifs</a:t>
            </a:r>
            <a:r>
              <a:rPr lang="en-US" sz="7675">
                <a:solidFill>
                  <a:srgbClr val="FFFFFF"/>
                </a:solidFill>
                <a:latin typeface="Railey"/>
                <a:ea typeface="Railey"/>
                <a:cs typeface="Railey"/>
                <a:sym typeface="Railey"/>
              </a:rPr>
              <a:t>:comprendre et manipuler l’IA </a:t>
            </a:r>
          </a:p>
          <a:p>
            <a:pPr marL="1268622" lvl="1" indent="-634311" algn="ctr">
              <a:lnSpc>
                <a:spcPts val="8226"/>
              </a:lnSpc>
              <a:buFont typeface="Arial"/>
              <a:buChar char="•"/>
            </a:pPr>
            <a:r>
              <a:rPr lang="en-US" sz="5875">
                <a:solidFill>
                  <a:srgbClr val="FFFFFF"/>
                </a:solidFill>
                <a:latin typeface="Railey"/>
                <a:ea typeface="Railey"/>
                <a:cs typeface="Railey"/>
                <a:sym typeface="Railey"/>
              </a:rPr>
              <a:t>Qu’est-ce que l’IA?</a:t>
            </a:r>
          </a:p>
          <a:p>
            <a:pPr marL="1268622" lvl="1" indent="-634311" algn="ctr">
              <a:lnSpc>
                <a:spcPts val="8226"/>
              </a:lnSpc>
              <a:buFont typeface="Arial"/>
              <a:buChar char="•"/>
            </a:pPr>
            <a:r>
              <a:rPr lang="en-US" sz="5875">
                <a:solidFill>
                  <a:srgbClr val="FFFFFF"/>
                </a:solidFill>
                <a:latin typeface="Railey"/>
                <a:ea typeface="Railey"/>
                <a:cs typeface="Railey"/>
                <a:sym typeface="Railey"/>
              </a:rPr>
              <a:t>  Comment apprend-elle?</a:t>
            </a:r>
          </a:p>
          <a:p>
            <a:pPr marL="1268622" lvl="1" indent="-634311" algn="ctr">
              <a:lnSpc>
                <a:spcPts val="8226"/>
              </a:lnSpc>
              <a:buFont typeface="Arial"/>
              <a:buChar char="•"/>
            </a:pPr>
            <a:r>
              <a:rPr lang="en-US" sz="5875">
                <a:solidFill>
                  <a:srgbClr val="FFFFFF"/>
                </a:solidFill>
                <a:latin typeface="Railey"/>
                <a:ea typeface="Railey"/>
                <a:cs typeface="Railey"/>
                <a:sym typeface="Railey"/>
              </a:rPr>
              <a:t>Pratiquons avec l’IA</a:t>
            </a:r>
          </a:p>
          <a:p>
            <a:pPr algn="ctr">
              <a:lnSpc>
                <a:spcPts val="8226"/>
              </a:lnSpc>
            </a:pPr>
            <a:endParaRPr lang="en-US" sz="5875">
              <a:solidFill>
                <a:srgbClr val="FFFFFF"/>
              </a:solidFill>
              <a:latin typeface="Railey"/>
              <a:ea typeface="Railey"/>
              <a:cs typeface="Railey"/>
              <a:sym typeface="Railey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901082" y="7679834"/>
            <a:ext cx="3903195" cy="2522440"/>
          </a:xfrm>
          <a:custGeom>
            <a:avLst/>
            <a:gdLst/>
            <a:ahLst/>
            <a:cxnLst/>
            <a:rect l="l" t="t" r="r" b="b"/>
            <a:pathLst>
              <a:path w="3903195" h="2522440">
                <a:moveTo>
                  <a:pt x="0" y="0"/>
                </a:moveTo>
                <a:lnTo>
                  <a:pt x="3903195" y="0"/>
                </a:lnTo>
                <a:lnTo>
                  <a:pt x="3903195" y="2522440"/>
                </a:lnTo>
                <a:lnTo>
                  <a:pt x="0" y="25224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8451" y="5539737"/>
            <a:ext cx="1304993" cy="2676908"/>
          </a:xfrm>
          <a:custGeom>
            <a:avLst/>
            <a:gdLst/>
            <a:ahLst/>
            <a:cxnLst/>
            <a:rect l="l" t="t" r="r" b="b"/>
            <a:pathLst>
              <a:path w="1304993" h="2676908">
                <a:moveTo>
                  <a:pt x="0" y="0"/>
                </a:moveTo>
                <a:lnTo>
                  <a:pt x="1304992" y="0"/>
                </a:lnTo>
                <a:lnTo>
                  <a:pt x="1304992" y="2676908"/>
                </a:lnTo>
                <a:lnTo>
                  <a:pt x="0" y="26769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586563" y="5178760"/>
            <a:ext cx="2157176" cy="2501074"/>
          </a:xfrm>
          <a:custGeom>
            <a:avLst/>
            <a:gdLst/>
            <a:ahLst/>
            <a:cxnLst/>
            <a:rect l="l" t="t" r="r" b="b"/>
            <a:pathLst>
              <a:path w="2157176" h="2501074">
                <a:moveTo>
                  <a:pt x="0" y="0"/>
                </a:moveTo>
                <a:lnTo>
                  <a:pt x="2157176" y="0"/>
                </a:lnTo>
                <a:lnTo>
                  <a:pt x="2157176" y="2501074"/>
                </a:lnTo>
                <a:lnTo>
                  <a:pt x="0" y="250107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790947" y="255026"/>
            <a:ext cx="16706106" cy="4029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</a:pPr>
            <a:r>
              <a:rPr lang="en-US" sz="5399" u="sng">
                <a:solidFill>
                  <a:srgbClr val="FFFFFF"/>
                </a:solidFill>
                <a:latin typeface="More Sugar"/>
                <a:ea typeface="More Sugar"/>
                <a:cs typeface="More Sugar"/>
                <a:sym typeface="More Sugar"/>
              </a:rPr>
              <a:t>Icebreaker 5'</a:t>
            </a:r>
          </a:p>
          <a:p>
            <a:pPr algn="ctr">
              <a:lnSpc>
                <a:spcPts val="5039"/>
              </a:lnSpc>
            </a:pPr>
            <a:r>
              <a:rPr lang="en-US" sz="359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Voici deux taches pénibles:</a:t>
            </a:r>
          </a:p>
          <a:p>
            <a:pPr marL="798825" lvl="1" indent="-399412" algn="ctr">
              <a:lnSpc>
                <a:spcPts val="5179"/>
              </a:lnSpc>
              <a:buAutoNum type="arabicPeriod"/>
            </a:pPr>
            <a:r>
              <a:rPr lang="en-US" sz="3699" b="1" i="1">
                <a:solidFill>
                  <a:srgbClr val="FFFFFF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la consigne floue</a:t>
            </a:r>
          </a:p>
          <a:p>
            <a:pPr marL="798825" lvl="1" indent="-399412" algn="ctr">
              <a:lnSpc>
                <a:spcPts val="5179"/>
              </a:lnSpc>
              <a:buAutoNum type="arabicPeriod"/>
            </a:pPr>
            <a:r>
              <a:rPr lang="en-US" sz="3699" b="1" i="1">
                <a:solidFill>
                  <a:srgbClr val="FFFFFF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l’écriture d’une courte histoire avec mots imposés</a:t>
            </a:r>
          </a:p>
          <a:p>
            <a:pPr algn="ctr">
              <a:lnSpc>
                <a:spcPts val="3919"/>
              </a:lnSpc>
            </a:pPr>
            <a:endParaRPr lang="en-US" sz="3699" b="1" i="1">
              <a:solidFill>
                <a:srgbClr val="FFFFFF"/>
              </a:solidFill>
              <a:latin typeface="Open Sans Bold Italics"/>
              <a:ea typeface="Open Sans Bold Italics"/>
              <a:cs typeface="Open Sans Bold Italics"/>
              <a:sym typeface="Open Sans Bold Italics"/>
            </a:endParaRPr>
          </a:p>
          <a:p>
            <a:pPr algn="ctr">
              <a:lnSpc>
                <a:spcPts val="5039"/>
              </a:lnSpc>
            </a:pPr>
            <a:r>
              <a:rPr lang="en-US" sz="3599" b="1">
                <a:solidFill>
                  <a:srgbClr val="B6D99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challenge : “ choisissez l’option 1 ou l’option 2 et réalisez la en </a:t>
            </a:r>
            <a:r>
              <a:rPr lang="en-US" sz="3599" b="1" u="sng">
                <a:solidFill>
                  <a:srgbClr val="B6D99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 minutes</a:t>
            </a:r>
            <a:r>
              <a:rPr lang="en-US" sz="3599" b="1">
                <a:solidFill>
                  <a:srgbClr val="B6D99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”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006840" y="5473062"/>
            <a:ext cx="5111957" cy="3580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b="1">
                <a:solidFill>
                  <a:srgbClr val="ED9AC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“Décrivez précisement un animal qui n’existe pas, avec 5 caractéristiques obligatoires et 5 interdites”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961453" y="5556076"/>
            <a:ext cx="5111957" cy="4180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b="1">
                <a:solidFill>
                  <a:srgbClr val="FFF197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“Ecrivez une courte histoire contenant: un parapluie, un volcan, une chaussette, une formule mathématique et un proverbe tahitien.”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35969" y="0"/>
            <a:ext cx="3242769" cy="4367366"/>
          </a:xfrm>
          <a:custGeom>
            <a:avLst/>
            <a:gdLst/>
            <a:ahLst/>
            <a:cxnLst/>
            <a:rect l="l" t="t" r="r" b="b"/>
            <a:pathLst>
              <a:path w="3242769" h="4367366">
                <a:moveTo>
                  <a:pt x="0" y="0"/>
                </a:moveTo>
                <a:lnTo>
                  <a:pt x="3242769" y="0"/>
                </a:lnTo>
                <a:lnTo>
                  <a:pt x="3242769" y="4367366"/>
                </a:lnTo>
                <a:lnTo>
                  <a:pt x="0" y="43673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561123" y="331153"/>
            <a:ext cx="3698177" cy="4114800"/>
          </a:xfrm>
          <a:custGeom>
            <a:avLst/>
            <a:gdLst/>
            <a:ahLst/>
            <a:cxnLst/>
            <a:rect l="l" t="t" r="r" b="b"/>
            <a:pathLst>
              <a:path w="3698177" h="4114800">
                <a:moveTo>
                  <a:pt x="0" y="0"/>
                </a:moveTo>
                <a:lnTo>
                  <a:pt x="3698177" y="0"/>
                </a:lnTo>
                <a:lnTo>
                  <a:pt x="36981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996925" y="331153"/>
            <a:ext cx="6294149" cy="4114800"/>
          </a:xfrm>
          <a:custGeom>
            <a:avLst/>
            <a:gdLst/>
            <a:ahLst/>
            <a:cxnLst/>
            <a:rect l="l" t="t" r="r" b="b"/>
            <a:pathLst>
              <a:path w="6294149" h="4114800">
                <a:moveTo>
                  <a:pt x="0" y="0"/>
                </a:moveTo>
                <a:lnTo>
                  <a:pt x="6294150" y="0"/>
                </a:lnTo>
                <a:lnTo>
                  <a:pt x="62941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0" y="4322128"/>
            <a:ext cx="18288000" cy="4421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20"/>
              </a:lnSpc>
            </a:pPr>
            <a:r>
              <a:rPr lang="en-US" sz="63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maintenant : </a:t>
            </a:r>
          </a:p>
          <a:p>
            <a:pPr marL="1360274" lvl="1" indent="-680137" algn="ctr">
              <a:lnSpc>
                <a:spcPts val="8820"/>
              </a:lnSpc>
              <a:buFont typeface="Arial"/>
              <a:buChar char="•"/>
            </a:pPr>
            <a:r>
              <a:rPr lang="en-US" sz="63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laissons place à Chatgpt ou autre IA dans vos appreils et comparons .......</a:t>
            </a:r>
          </a:p>
          <a:p>
            <a:pPr marL="1360274" lvl="1" indent="-680137" algn="ctr">
              <a:lnSpc>
                <a:spcPts val="8820"/>
              </a:lnSpc>
              <a:buFont typeface="Arial"/>
              <a:buChar char="•"/>
            </a:pPr>
            <a:r>
              <a:rPr lang="en-US" sz="63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5'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909941" y="484460"/>
            <a:ext cx="7318381" cy="6238920"/>
          </a:xfrm>
          <a:custGeom>
            <a:avLst/>
            <a:gdLst/>
            <a:ahLst/>
            <a:cxnLst/>
            <a:rect l="l" t="t" r="r" b="b"/>
            <a:pathLst>
              <a:path w="7318381" h="6238920">
                <a:moveTo>
                  <a:pt x="0" y="0"/>
                </a:moveTo>
                <a:lnTo>
                  <a:pt x="7318382" y="0"/>
                </a:lnTo>
                <a:lnTo>
                  <a:pt x="7318382" y="6238920"/>
                </a:lnTo>
                <a:lnTo>
                  <a:pt x="0" y="62389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03549" y="6628130"/>
            <a:ext cx="18084451" cy="3658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•IA = outil de langage, pas un robot</a:t>
            </a:r>
          </a:p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•Forces : rapidité, reformulation, créativité</a:t>
            </a:r>
          </a:p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•Limites : erreurs possibles, vérification nécessaire</a:t>
            </a:r>
          </a:p>
          <a:p>
            <a:pPr algn="ctr">
              <a:lnSpc>
                <a:spcPts val="7279"/>
              </a:lnSpc>
            </a:pPr>
            <a:endParaRPr lang="en-US" sz="5199" b="1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5363219"/>
            <a:ext cx="6546163" cy="4459574"/>
          </a:xfrm>
          <a:custGeom>
            <a:avLst/>
            <a:gdLst/>
            <a:ahLst/>
            <a:cxnLst/>
            <a:rect l="l" t="t" r="r" b="b"/>
            <a:pathLst>
              <a:path w="6546163" h="4459574">
                <a:moveTo>
                  <a:pt x="0" y="0"/>
                </a:moveTo>
                <a:lnTo>
                  <a:pt x="6546163" y="0"/>
                </a:lnTo>
                <a:lnTo>
                  <a:pt x="6546163" y="4459574"/>
                </a:lnTo>
                <a:lnTo>
                  <a:pt x="0" y="44595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481653" y="4234233"/>
            <a:ext cx="5777647" cy="5588560"/>
          </a:xfrm>
          <a:custGeom>
            <a:avLst/>
            <a:gdLst/>
            <a:ahLst/>
            <a:cxnLst/>
            <a:rect l="l" t="t" r="r" b="b"/>
            <a:pathLst>
              <a:path w="5777647" h="5588560">
                <a:moveTo>
                  <a:pt x="0" y="0"/>
                </a:moveTo>
                <a:lnTo>
                  <a:pt x="5777647" y="0"/>
                </a:lnTo>
                <a:lnTo>
                  <a:pt x="5777647" y="5588560"/>
                </a:lnTo>
                <a:lnTo>
                  <a:pt x="0" y="55885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040880" y="592760"/>
            <a:ext cx="15218420" cy="156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Découvrons l’IA en jouant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504158" y="3347138"/>
            <a:ext cx="11279684" cy="1811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comment une IA sait ce que c’est ?</a:t>
            </a:r>
          </a:p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10'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466692" y="4932252"/>
            <a:ext cx="13948475" cy="5143500"/>
          </a:xfrm>
          <a:custGeom>
            <a:avLst/>
            <a:gdLst/>
            <a:ahLst/>
            <a:cxnLst/>
            <a:rect l="l" t="t" r="r" b="b"/>
            <a:pathLst>
              <a:path w="13948475" h="5143500">
                <a:moveTo>
                  <a:pt x="0" y="0"/>
                </a:moveTo>
                <a:lnTo>
                  <a:pt x="13948475" y="0"/>
                </a:lnTo>
                <a:lnTo>
                  <a:pt x="13948475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955012" y="-18370"/>
            <a:ext cx="3332988" cy="4114800"/>
          </a:xfrm>
          <a:custGeom>
            <a:avLst/>
            <a:gdLst/>
            <a:ahLst/>
            <a:cxnLst/>
            <a:rect l="l" t="t" r="r" b="b"/>
            <a:pathLst>
              <a:path w="3332988" h="4114800">
                <a:moveTo>
                  <a:pt x="0" y="0"/>
                </a:moveTo>
                <a:lnTo>
                  <a:pt x="3332988" y="0"/>
                </a:lnTo>
                <a:lnTo>
                  <a:pt x="33329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677940" y="6083825"/>
            <a:ext cx="4420559" cy="2811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Lien : </a:t>
            </a:r>
            <a:r>
              <a:rPr lang="en-US" sz="1800" b="1">
                <a:solidFill>
                  <a:srgbClr val="65D1F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https://quickdraw.withgoogle.com</a:t>
            </a:r>
          </a:p>
          <a:p>
            <a:pPr algn="ctr">
              <a:lnSpc>
                <a:spcPts val="2520"/>
              </a:lnSpc>
            </a:pPr>
            <a:r>
              <a:rPr lang="en-US" sz="18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Consigne : Dessiner l’objet demandé en 20 secondes.</a:t>
            </a:r>
          </a:p>
          <a:p>
            <a:pPr algn="ctr">
              <a:lnSpc>
                <a:spcPts val="2520"/>
              </a:lnSpc>
            </a:pPr>
            <a:r>
              <a:rPr lang="en-US" sz="18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Objectifs : Comprendre comment l’IA reconnaît les formes.</a:t>
            </a:r>
          </a:p>
          <a:p>
            <a:pPr algn="ctr">
              <a:lnSpc>
                <a:spcPts val="2520"/>
              </a:lnSpc>
            </a:pPr>
            <a:r>
              <a:rPr lang="en-US" sz="18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Questions : L’IA s’est-elle trompée ? Pourquoi ?</a:t>
            </a:r>
          </a:p>
          <a:p>
            <a:pPr algn="ctr">
              <a:lnSpc>
                <a:spcPts val="2520"/>
              </a:lnSpc>
            </a:pPr>
            <a:endParaRPr lang="en-US" sz="1800" b="1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6" name="Freeform 6"/>
          <p:cNvSpPr/>
          <p:nvPr/>
        </p:nvSpPr>
        <p:spPr>
          <a:xfrm rot="-9581384">
            <a:off x="-637794" y="5940633"/>
            <a:ext cx="3332988" cy="4114800"/>
          </a:xfrm>
          <a:custGeom>
            <a:avLst/>
            <a:gdLst/>
            <a:ahLst/>
            <a:cxnLst/>
            <a:rect l="l" t="t" r="r" b="b"/>
            <a:pathLst>
              <a:path w="3332988" h="4114800">
                <a:moveTo>
                  <a:pt x="0" y="0"/>
                </a:moveTo>
                <a:lnTo>
                  <a:pt x="3332988" y="0"/>
                </a:lnTo>
                <a:lnTo>
                  <a:pt x="33329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466692" y="4085991"/>
            <a:ext cx="4734329" cy="846261"/>
          </a:xfrm>
          <a:custGeom>
            <a:avLst/>
            <a:gdLst/>
            <a:ahLst/>
            <a:cxnLst/>
            <a:rect l="l" t="t" r="r" b="b"/>
            <a:pathLst>
              <a:path w="4734329" h="846261">
                <a:moveTo>
                  <a:pt x="0" y="0"/>
                </a:moveTo>
                <a:lnTo>
                  <a:pt x="4734329" y="0"/>
                </a:lnTo>
                <a:lnTo>
                  <a:pt x="4734329" y="846261"/>
                </a:lnTo>
                <a:lnTo>
                  <a:pt x="0" y="84626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2137352" y="4383372"/>
            <a:ext cx="4404662" cy="448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</a:pPr>
            <a:r>
              <a:rPr lang="en-US" sz="259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Activité 3 ‒ sémantris</a:t>
            </a:r>
          </a:p>
        </p:txBody>
      </p:sp>
      <p:sp>
        <p:nvSpPr>
          <p:cNvPr id="9" name="Freeform 9"/>
          <p:cNvSpPr/>
          <p:nvPr/>
        </p:nvSpPr>
        <p:spPr>
          <a:xfrm>
            <a:off x="12137352" y="4244470"/>
            <a:ext cx="4381904" cy="783265"/>
          </a:xfrm>
          <a:custGeom>
            <a:avLst/>
            <a:gdLst/>
            <a:ahLst/>
            <a:cxnLst/>
            <a:rect l="l" t="t" r="r" b="b"/>
            <a:pathLst>
              <a:path w="4381904" h="783265">
                <a:moveTo>
                  <a:pt x="0" y="0"/>
                </a:moveTo>
                <a:lnTo>
                  <a:pt x="4381903" y="0"/>
                </a:lnTo>
                <a:lnTo>
                  <a:pt x="4381903" y="783265"/>
                </a:lnTo>
                <a:lnTo>
                  <a:pt x="0" y="78326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604158" y="1069943"/>
            <a:ext cx="6130056" cy="4114800"/>
          </a:xfrm>
          <a:custGeom>
            <a:avLst/>
            <a:gdLst/>
            <a:ahLst/>
            <a:cxnLst/>
            <a:rect l="l" t="t" r="r" b="b"/>
            <a:pathLst>
              <a:path w="6130056" h="4114800">
                <a:moveTo>
                  <a:pt x="0" y="0"/>
                </a:moveTo>
                <a:lnTo>
                  <a:pt x="6130056" y="0"/>
                </a:lnTo>
                <a:lnTo>
                  <a:pt x="61300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036946" y="4369402"/>
            <a:ext cx="3702546" cy="815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39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Activité 1 ‒ Quick, Draw!</a:t>
            </a:r>
          </a:p>
          <a:p>
            <a:pPr algn="ctr">
              <a:lnSpc>
                <a:spcPts val="3359"/>
              </a:lnSpc>
            </a:pPr>
            <a:endParaRPr lang="en-US" sz="2399" b="1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7954535" y="3697572"/>
            <a:ext cx="3429302" cy="13627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</a:pPr>
            <a:r>
              <a:rPr lang="en-US" sz="259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Activité 2 ‒ machine learning for kids!</a:t>
            </a:r>
          </a:p>
          <a:p>
            <a:pPr algn="ctr">
              <a:lnSpc>
                <a:spcPts val="3639"/>
              </a:lnSpc>
            </a:pPr>
            <a:endParaRPr lang="en-US" sz="2599" b="1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7163607" y="6263421"/>
            <a:ext cx="4554644" cy="3440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07"/>
              </a:lnSpc>
            </a:pPr>
            <a:r>
              <a:rPr lang="en-US" sz="1791" b="1">
                <a:solidFill>
                  <a:srgbClr val="1FA3B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https://machinelearningforkids.co.uk</a:t>
            </a:r>
          </a:p>
          <a:p>
            <a:pPr algn="ctr">
              <a:lnSpc>
                <a:spcPts val="2507"/>
              </a:lnSpc>
            </a:pPr>
            <a:r>
              <a:rPr lang="en-US" sz="1791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Créer un nouveau projet → Image Project.</a:t>
            </a:r>
          </a:p>
          <a:p>
            <a:pPr algn="ctr">
              <a:lnSpc>
                <a:spcPts val="2507"/>
              </a:lnSpc>
            </a:pPr>
            <a:r>
              <a:rPr lang="en-US" sz="1791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2. Ajouter des photos dans chaque classe.</a:t>
            </a:r>
          </a:p>
          <a:p>
            <a:pPr algn="ctr">
              <a:lnSpc>
                <a:spcPts val="2507"/>
              </a:lnSpc>
            </a:pPr>
            <a:r>
              <a:rPr lang="en-US" sz="1791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3. Entraîner → Tester.</a:t>
            </a:r>
          </a:p>
          <a:p>
            <a:pPr algn="ctr">
              <a:lnSpc>
                <a:spcPts val="2507"/>
              </a:lnSpc>
            </a:pPr>
            <a:r>
              <a:rPr lang="en-US" sz="1791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Objectifs : Comprendre l’entraînement, les erreurs, la nécessité de multiplier les exemples.</a:t>
            </a:r>
          </a:p>
          <a:p>
            <a:pPr algn="ctr">
              <a:lnSpc>
                <a:spcPts val="2507"/>
              </a:lnSpc>
            </a:pPr>
            <a:endParaRPr lang="en-US" sz="1791" b="1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2507"/>
              </a:lnSpc>
            </a:pPr>
            <a:endParaRPr lang="en-US" sz="1791" b="1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1784927" y="6397930"/>
            <a:ext cx="4554644" cy="2497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07"/>
              </a:lnSpc>
            </a:pPr>
            <a:r>
              <a:rPr lang="en-US" sz="1791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Lien : </a:t>
            </a:r>
            <a:r>
              <a:rPr lang="en-US" sz="1791" b="1">
                <a:solidFill>
                  <a:srgbClr val="1FA3B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https://research.google.com/semantris</a:t>
            </a:r>
            <a:r>
              <a:rPr lang="en-US" sz="1791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/</a:t>
            </a:r>
          </a:p>
          <a:p>
            <a:pPr algn="ctr">
              <a:lnSpc>
                <a:spcPts val="2507"/>
              </a:lnSpc>
            </a:pPr>
            <a:r>
              <a:rPr lang="en-US" sz="1791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Consigne : Trouver des mots associés.</a:t>
            </a:r>
          </a:p>
          <a:p>
            <a:pPr algn="ctr">
              <a:lnSpc>
                <a:spcPts val="2507"/>
              </a:lnSpc>
            </a:pPr>
            <a:r>
              <a:rPr lang="en-US" sz="1791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Objectif : Comprendre la proximité sémantique.</a:t>
            </a:r>
          </a:p>
          <a:p>
            <a:pPr algn="ctr">
              <a:lnSpc>
                <a:spcPts val="2507"/>
              </a:lnSpc>
            </a:pPr>
            <a:r>
              <a:rPr lang="en-US" sz="1791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Débrief : Pourquoi ces mots sont-ils rapprochés ?</a:t>
            </a:r>
          </a:p>
          <a:p>
            <a:pPr algn="ctr">
              <a:lnSpc>
                <a:spcPts val="2507"/>
              </a:lnSpc>
            </a:pPr>
            <a:endParaRPr lang="en-US" sz="1791" b="1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593859" y="346121"/>
            <a:ext cx="17694141" cy="3204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65D1F0"/>
                </a:solidFill>
                <a:latin typeface="Gliker"/>
                <a:ea typeface="Gliker"/>
                <a:cs typeface="Gliker"/>
                <a:sym typeface="Gliker"/>
              </a:rPr>
              <a:t> 3 jeux pour comprendre le fonctionnement des IA : 20'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105627" y="6976339"/>
            <a:ext cx="3182373" cy="3310661"/>
          </a:xfrm>
          <a:custGeom>
            <a:avLst/>
            <a:gdLst/>
            <a:ahLst/>
            <a:cxnLst/>
            <a:rect l="l" t="t" r="r" b="b"/>
            <a:pathLst>
              <a:path w="3182373" h="3310661">
                <a:moveTo>
                  <a:pt x="0" y="0"/>
                </a:moveTo>
                <a:lnTo>
                  <a:pt x="3182373" y="0"/>
                </a:lnTo>
                <a:lnTo>
                  <a:pt x="3182373" y="3310661"/>
                </a:lnTo>
                <a:lnTo>
                  <a:pt x="0" y="33106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095927" y="2798328"/>
            <a:ext cx="3576295" cy="3173961"/>
          </a:xfrm>
          <a:custGeom>
            <a:avLst/>
            <a:gdLst/>
            <a:ahLst/>
            <a:cxnLst/>
            <a:rect l="l" t="t" r="r" b="b"/>
            <a:pathLst>
              <a:path w="3576295" h="3173961">
                <a:moveTo>
                  <a:pt x="0" y="0"/>
                </a:moveTo>
                <a:lnTo>
                  <a:pt x="3576295" y="0"/>
                </a:lnTo>
                <a:lnTo>
                  <a:pt x="3576295" y="3173961"/>
                </a:lnTo>
                <a:lnTo>
                  <a:pt x="0" y="31739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79707" y="215089"/>
            <a:ext cx="6387536" cy="3173961"/>
          </a:xfrm>
          <a:custGeom>
            <a:avLst/>
            <a:gdLst/>
            <a:ahLst/>
            <a:cxnLst/>
            <a:rect l="l" t="t" r="r" b="b"/>
            <a:pathLst>
              <a:path w="6387536" h="3173961">
                <a:moveTo>
                  <a:pt x="0" y="0"/>
                </a:moveTo>
                <a:lnTo>
                  <a:pt x="6387535" y="0"/>
                </a:lnTo>
                <a:lnTo>
                  <a:pt x="6387535" y="3173961"/>
                </a:lnTo>
                <a:lnTo>
                  <a:pt x="0" y="317396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700907" y="215089"/>
            <a:ext cx="7046073" cy="3331864"/>
          </a:xfrm>
          <a:custGeom>
            <a:avLst/>
            <a:gdLst/>
            <a:ahLst/>
            <a:cxnLst/>
            <a:rect l="l" t="t" r="r" b="b"/>
            <a:pathLst>
              <a:path w="7046073" h="3331864">
                <a:moveTo>
                  <a:pt x="0" y="0"/>
                </a:moveTo>
                <a:lnTo>
                  <a:pt x="7046073" y="0"/>
                </a:lnTo>
                <a:lnTo>
                  <a:pt x="7046073" y="3331864"/>
                </a:lnTo>
                <a:lnTo>
                  <a:pt x="0" y="333186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440578" y="7580049"/>
            <a:ext cx="3916728" cy="2486667"/>
          </a:xfrm>
          <a:custGeom>
            <a:avLst/>
            <a:gdLst/>
            <a:ahLst/>
            <a:cxnLst/>
            <a:rect l="l" t="t" r="r" b="b"/>
            <a:pathLst>
              <a:path w="3916728" h="2486667">
                <a:moveTo>
                  <a:pt x="0" y="0"/>
                </a:moveTo>
                <a:lnTo>
                  <a:pt x="3916728" y="0"/>
                </a:lnTo>
                <a:lnTo>
                  <a:pt x="3916728" y="2486667"/>
                </a:lnTo>
                <a:lnTo>
                  <a:pt x="0" y="248666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913039" y="6976339"/>
            <a:ext cx="7631761" cy="3090378"/>
          </a:xfrm>
          <a:custGeom>
            <a:avLst/>
            <a:gdLst/>
            <a:ahLst/>
            <a:cxnLst/>
            <a:rect l="l" t="t" r="r" b="b"/>
            <a:pathLst>
              <a:path w="5745028" h="2534047">
                <a:moveTo>
                  <a:pt x="0" y="0"/>
                </a:moveTo>
                <a:lnTo>
                  <a:pt x="5745028" y="0"/>
                </a:lnTo>
                <a:lnTo>
                  <a:pt x="5745028" y="2534047"/>
                </a:lnTo>
                <a:lnTo>
                  <a:pt x="0" y="253404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97180" y="3631620"/>
            <a:ext cx="6684447" cy="36487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 b="1" u="sng">
                <a:solidFill>
                  <a:srgbClr val="FE02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Les idées essentielles:</a:t>
            </a:r>
          </a:p>
          <a:p>
            <a:pPr marL="561353" lvl="1" indent="-280677" algn="ctr">
              <a:lnSpc>
                <a:spcPts val="3640"/>
              </a:lnSpc>
              <a:buFont typeface="Arial"/>
              <a:buChar char="•"/>
            </a:pPr>
            <a:r>
              <a:rPr lang="en-US" sz="26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l’IA apprend grâce aux exemples</a:t>
            </a:r>
          </a:p>
          <a:p>
            <a:pPr marL="561353" lvl="1" indent="-280677" algn="ctr">
              <a:lnSpc>
                <a:spcPts val="3640"/>
              </a:lnSpc>
              <a:buFont typeface="Arial"/>
              <a:buChar char="•"/>
            </a:pPr>
            <a:r>
              <a:rPr lang="en-US" sz="26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elle détecte des motifs, ne comprend pas le sens</a:t>
            </a:r>
          </a:p>
          <a:p>
            <a:pPr marL="561353" lvl="1" indent="-280677" algn="ctr">
              <a:lnSpc>
                <a:spcPts val="3640"/>
              </a:lnSpc>
              <a:buFont typeface="Arial"/>
              <a:buChar char="•"/>
            </a:pPr>
            <a:r>
              <a:rPr lang="en-US" sz="26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elle compare ce qu’elle voit avec ce qu’elle connaît</a:t>
            </a:r>
          </a:p>
          <a:p>
            <a:pPr marL="561353" lvl="1" indent="-280677" algn="ctr">
              <a:lnSpc>
                <a:spcPts val="3640"/>
              </a:lnSpc>
              <a:buFont typeface="Arial"/>
              <a:buChar char="•"/>
            </a:pPr>
            <a:r>
              <a:rPr lang="en-US" sz="26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l’IA fait des erreurs</a:t>
            </a:r>
          </a:p>
          <a:p>
            <a:pPr marL="561353" lvl="1" indent="-280677" algn="ctr">
              <a:lnSpc>
                <a:spcPts val="3640"/>
              </a:lnSpc>
              <a:buFont typeface="Arial"/>
              <a:buChar char="•"/>
            </a:pPr>
            <a:r>
              <a:rPr lang="en-US" sz="26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les humains restent indispensables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788475" y="4232434"/>
            <a:ext cx="6958505" cy="34130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4"/>
              </a:lnSpc>
            </a:pPr>
            <a:r>
              <a:rPr lang="en-US" sz="3253" b="1">
                <a:solidFill>
                  <a:srgbClr val="FE02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Comment</a:t>
            </a:r>
          </a:p>
          <a:p>
            <a:pPr marL="702424" lvl="1" indent="-351212" algn="ctr">
              <a:lnSpc>
                <a:spcPts val="4554"/>
              </a:lnSpc>
              <a:buAutoNum type="arabicPeriod"/>
            </a:pPr>
            <a:r>
              <a:rPr lang="en-US" sz="3253" b="1" u="sng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On lui montre beaucoup d’exemples</a:t>
            </a:r>
          </a:p>
          <a:p>
            <a:pPr marL="702424" lvl="1" indent="-351212" algn="ctr">
              <a:lnSpc>
                <a:spcPts val="4554"/>
              </a:lnSpc>
              <a:buAutoNum type="arabicPeriod"/>
            </a:pPr>
            <a:r>
              <a:rPr lang="en-US" sz="3253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elle repère des régularités</a:t>
            </a:r>
          </a:p>
          <a:p>
            <a:pPr marL="702424" lvl="1" indent="-351212" algn="ctr">
              <a:lnSpc>
                <a:spcPts val="4554"/>
              </a:lnSpc>
              <a:buAutoNum type="arabicPeriod"/>
            </a:pPr>
            <a:r>
              <a:rPr lang="en-US" sz="3253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elle crée un modèle qui prédit</a:t>
            </a:r>
          </a:p>
          <a:p>
            <a:pPr algn="ctr">
              <a:lnSpc>
                <a:spcPts val="4554"/>
              </a:lnSpc>
            </a:pPr>
            <a:endParaRPr lang="en-US" sz="3253" b="1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8334024" y="9191625"/>
            <a:ext cx="342454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5'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8440244" y="802722"/>
            <a:ext cx="9694229" cy="1938846"/>
          </a:xfrm>
          <a:custGeom>
            <a:avLst/>
            <a:gdLst/>
            <a:ahLst/>
            <a:cxnLst/>
            <a:rect l="l" t="t" r="r" b="b"/>
            <a:pathLst>
              <a:path w="9694229" h="1938846">
                <a:moveTo>
                  <a:pt x="9694228" y="0"/>
                </a:moveTo>
                <a:lnTo>
                  <a:pt x="0" y="0"/>
                </a:lnTo>
                <a:lnTo>
                  <a:pt x="0" y="1938845"/>
                </a:lnTo>
                <a:lnTo>
                  <a:pt x="9694228" y="1938845"/>
                </a:lnTo>
                <a:lnTo>
                  <a:pt x="9694228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556198" y="552894"/>
            <a:ext cx="10943365" cy="2188673"/>
          </a:xfrm>
          <a:custGeom>
            <a:avLst/>
            <a:gdLst/>
            <a:ahLst/>
            <a:cxnLst/>
            <a:rect l="l" t="t" r="r" b="b"/>
            <a:pathLst>
              <a:path w="10943365" h="2188673">
                <a:moveTo>
                  <a:pt x="10943365" y="0"/>
                </a:moveTo>
                <a:lnTo>
                  <a:pt x="0" y="0"/>
                </a:lnTo>
                <a:lnTo>
                  <a:pt x="0" y="2188673"/>
                </a:lnTo>
                <a:lnTo>
                  <a:pt x="10943365" y="2188673"/>
                </a:lnTo>
                <a:lnTo>
                  <a:pt x="10943365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0285099" flipV="1">
            <a:off x="1430912" y="3626391"/>
            <a:ext cx="2006389" cy="908347"/>
          </a:xfrm>
          <a:custGeom>
            <a:avLst/>
            <a:gdLst/>
            <a:ahLst/>
            <a:cxnLst/>
            <a:rect l="l" t="t" r="r" b="b"/>
            <a:pathLst>
              <a:path w="2006389" h="908347">
                <a:moveTo>
                  <a:pt x="0" y="908347"/>
                </a:moveTo>
                <a:lnTo>
                  <a:pt x="2006389" y="908347"/>
                </a:lnTo>
                <a:lnTo>
                  <a:pt x="2006389" y="0"/>
                </a:lnTo>
                <a:lnTo>
                  <a:pt x="0" y="0"/>
                </a:lnTo>
                <a:lnTo>
                  <a:pt x="0" y="908347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958860" y="1288286"/>
            <a:ext cx="13407009" cy="10200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12"/>
              </a:lnSpc>
            </a:pPr>
            <a:r>
              <a:rPr lang="en-US" sz="7101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PLAN DE L’ANIMATION     5'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398267" y="2756762"/>
            <a:ext cx="7776791" cy="1047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07800" lvl="1" indent="-403900" algn="l">
              <a:lnSpc>
                <a:spcPts val="4115"/>
              </a:lnSpc>
              <a:buAutoNum type="arabicPeriod"/>
            </a:pPr>
            <a:r>
              <a:rPr lang="en-US" sz="3741">
                <a:solidFill>
                  <a:srgbClr val="FFFFFF"/>
                </a:solidFill>
                <a:latin typeface="More Sugar"/>
                <a:ea typeface="More Sugar"/>
                <a:cs typeface="More Sugar"/>
                <a:sym typeface="More Sugar"/>
              </a:rPr>
              <a:t>VOLET TECHNIQUE</a:t>
            </a:r>
          </a:p>
          <a:p>
            <a:pPr marL="807800" lvl="1" indent="-403900" algn="l">
              <a:lnSpc>
                <a:spcPts val="4115"/>
              </a:lnSpc>
              <a:buAutoNum type="arabicPeriod"/>
            </a:pPr>
            <a:r>
              <a:rPr lang="en-US" sz="3741">
                <a:solidFill>
                  <a:srgbClr val="FFFFFF"/>
                </a:solidFill>
                <a:latin typeface="More Sugar"/>
                <a:ea typeface="More Sugar"/>
                <a:cs typeface="More Sugar"/>
                <a:sym typeface="More Sugar"/>
              </a:rPr>
              <a:t>MANIPULATION SUR L’ENT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4170" y="4186101"/>
            <a:ext cx="8528195" cy="52154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93"/>
              </a:lnSpc>
            </a:pPr>
            <a:r>
              <a:rPr lang="en-US" sz="3654" u="sng" spc="-109">
                <a:solidFill>
                  <a:srgbClr val="FFFFFF"/>
                </a:solidFill>
                <a:latin typeface="More Sugar"/>
                <a:ea typeface="More Sugar"/>
                <a:cs typeface="More Sugar"/>
                <a:sym typeface="More Sugar"/>
              </a:rPr>
              <a:t>objectifs</a:t>
            </a:r>
            <a:r>
              <a:rPr lang="en-US" sz="3654" spc="-109">
                <a:solidFill>
                  <a:srgbClr val="FFFFFF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:</a:t>
            </a:r>
          </a:p>
          <a:p>
            <a:pPr marL="789057" lvl="1" indent="-394529" algn="l">
              <a:lnSpc>
                <a:spcPts val="5993"/>
              </a:lnSpc>
              <a:buFont typeface="Arial"/>
              <a:buChar char="•"/>
            </a:pPr>
            <a:r>
              <a:rPr lang="en-US" sz="3654" spc="-109">
                <a:solidFill>
                  <a:srgbClr val="FFFFFF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intégrer l’utilisation de l’ENT dans le quotidien de nos fonctions </a:t>
            </a:r>
          </a:p>
          <a:p>
            <a:pPr marL="789057" lvl="1" indent="-394529" algn="l">
              <a:lnSpc>
                <a:spcPts val="5993"/>
              </a:lnSpc>
              <a:buFont typeface="Arial"/>
              <a:buChar char="•"/>
            </a:pPr>
            <a:r>
              <a:rPr lang="en-US" sz="3654" spc="-109">
                <a:solidFill>
                  <a:srgbClr val="FFFFFF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développer l’usage de l’ENT en découvrant, manipulant et en s’appropriant l’ENT Nati de manière</a:t>
            </a:r>
          </a:p>
          <a:p>
            <a:pPr algn="l">
              <a:lnSpc>
                <a:spcPts val="5993"/>
              </a:lnSpc>
            </a:pPr>
            <a:r>
              <a:rPr lang="en-US" sz="3654" spc="-109">
                <a:solidFill>
                  <a:srgbClr val="FFFFFF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simple et concrète.</a:t>
            </a:r>
          </a:p>
        </p:txBody>
      </p:sp>
      <p:sp>
        <p:nvSpPr>
          <p:cNvPr id="9" name="Freeform 9"/>
          <p:cNvSpPr/>
          <p:nvPr/>
        </p:nvSpPr>
        <p:spPr>
          <a:xfrm>
            <a:off x="556198" y="9595120"/>
            <a:ext cx="2289328" cy="457866"/>
          </a:xfrm>
          <a:custGeom>
            <a:avLst/>
            <a:gdLst/>
            <a:ahLst/>
            <a:cxnLst/>
            <a:rect l="l" t="t" r="r" b="b"/>
            <a:pathLst>
              <a:path w="2289328" h="457866">
                <a:moveTo>
                  <a:pt x="0" y="0"/>
                </a:moveTo>
                <a:lnTo>
                  <a:pt x="2289328" y="0"/>
                </a:lnTo>
                <a:lnTo>
                  <a:pt x="2289328" y="457865"/>
                </a:lnTo>
                <a:lnTo>
                  <a:pt x="0" y="45786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349176" y="9595120"/>
            <a:ext cx="2289328" cy="457866"/>
          </a:xfrm>
          <a:custGeom>
            <a:avLst/>
            <a:gdLst/>
            <a:ahLst/>
            <a:cxnLst/>
            <a:rect l="l" t="t" r="r" b="b"/>
            <a:pathLst>
              <a:path w="2289328" h="457866">
                <a:moveTo>
                  <a:pt x="0" y="0"/>
                </a:moveTo>
                <a:lnTo>
                  <a:pt x="2289328" y="0"/>
                </a:lnTo>
                <a:lnTo>
                  <a:pt x="2289328" y="457865"/>
                </a:lnTo>
                <a:lnTo>
                  <a:pt x="0" y="45786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824812" y="9401600"/>
            <a:ext cx="1918053" cy="383611"/>
          </a:xfrm>
          <a:custGeom>
            <a:avLst/>
            <a:gdLst/>
            <a:ahLst/>
            <a:cxnLst/>
            <a:rect l="l" t="t" r="r" b="b"/>
            <a:pathLst>
              <a:path w="1918053" h="383611">
                <a:moveTo>
                  <a:pt x="0" y="0"/>
                </a:moveTo>
                <a:lnTo>
                  <a:pt x="1918053" y="0"/>
                </a:lnTo>
                <a:lnTo>
                  <a:pt x="1918053" y="383610"/>
                </a:lnTo>
                <a:lnTo>
                  <a:pt x="0" y="3836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183095" y="9401600"/>
            <a:ext cx="1918053" cy="383611"/>
          </a:xfrm>
          <a:custGeom>
            <a:avLst/>
            <a:gdLst/>
            <a:ahLst/>
            <a:cxnLst/>
            <a:rect l="l" t="t" r="r" b="b"/>
            <a:pathLst>
              <a:path w="1918053" h="383611">
                <a:moveTo>
                  <a:pt x="0" y="0"/>
                </a:moveTo>
                <a:lnTo>
                  <a:pt x="1918054" y="0"/>
                </a:lnTo>
                <a:lnTo>
                  <a:pt x="1918054" y="383610"/>
                </a:lnTo>
                <a:lnTo>
                  <a:pt x="0" y="3836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53088">
            <a:off x="14201350" y="1378765"/>
            <a:ext cx="3197120" cy="3320399"/>
          </a:xfrm>
          <a:custGeom>
            <a:avLst/>
            <a:gdLst/>
            <a:ahLst/>
            <a:cxnLst/>
            <a:rect l="l" t="t" r="r" b="b"/>
            <a:pathLst>
              <a:path w="3197120" h="3320399">
                <a:moveTo>
                  <a:pt x="0" y="0"/>
                </a:moveTo>
                <a:lnTo>
                  <a:pt x="3197120" y="0"/>
                </a:lnTo>
                <a:lnTo>
                  <a:pt x="3197120" y="3320399"/>
                </a:lnTo>
                <a:lnTo>
                  <a:pt x="0" y="332039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8820423" y="3690104"/>
            <a:ext cx="9314050" cy="62455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555"/>
              </a:lnSpc>
            </a:pPr>
            <a:endParaRPr/>
          </a:p>
          <a:p>
            <a:pPr marL="599668" lvl="1" indent="-299834" algn="just">
              <a:lnSpc>
                <a:spcPts val="4555"/>
              </a:lnSpc>
              <a:buFont typeface="Arial"/>
              <a:buChar char="•"/>
            </a:pPr>
            <a:r>
              <a:rPr lang="en-US" sz="2777" spc="-83">
                <a:solidFill>
                  <a:srgbClr val="FFFFFF"/>
                </a:solidFill>
                <a:latin typeface="More Sugar"/>
                <a:ea typeface="More Sugar"/>
                <a:cs typeface="More Sugar"/>
                <a:sym typeface="More Sugar"/>
              </a:rPr>
              <a:t>E</a:t>
            </a:r>
            <a:r>
              <a:rPr lang="en-US" sz="2777" u="sng" spc="-83">
                <a:solidFill>
                  <a:srgbClr val="FFFFFF"/>
                </a:solidFill>
                <a:latin typeface="More Sugar"/>
                <a:ea typeface="More Sugar"/>
                <a:cs typeface="More Sugar"/>
                <a:sym typeface="More Sugar"/>
              </a:rPr>
              <a:t>njeu pédagogique: </a:t>
            </a:r>
          </a:p>
          <a:p>
            <a:pPr algn="just">
              <a:lnSpc>
                <a:spcPts val="4555"/>
              </a:lnSpc>
            </a:pPr>
            <a:r>
              <a:rPr lang="en-US" sz="2777" spc="-83">
                <a:solidFill>
                  <a:srgbClr val="FFFFFF"/>
                </a:solidFill>
                <a:latin typeface="More Sugar"/>
                <a:ea typeface="More Sugar"/>
                <a:cs typeface="More Sugar"/>
                <a:sym typeface="More Sugar"/>
              </a:rPr>
              <a:t>Changer la forme scolaire et développer les compétences plus que les connaissances</a:t>
            </a:r>
          </a:p>
          <a:p>
            <a:pPr marL="599668" lvl="1" indent="-299834" algn="just">
              <a:lnSpc>
                <a:spcPts val="4555"/>
              </a:lnSpc>
              <a:buFont typeface="Arial"/>
              <a:buChar char="•"/>
            </a:pPr>
            <a:r>
              <a:rPr lang="en-US" sz="2777" spc="-83">
                <a:solidFill>
                  <a:srgbClr val="FFFFFF"/>
                </a:solidFill>
                <a:latin typeface="More Sugar"/>
                <a:ea typeface="More Sugar"/>
                <a:cs typeface="More Sugar"/>
                <a:sym typeface="More Sugar"/>
              </a:rPr>
              <a:t>E</a:t>
            </a:r>
            <a:r>
              <a:rPr lang="en-US" sz="2777" u="sng" spc="-83">
                <a:solidFill>
                  <a:srgbClr val="FFFFFF"/>
                </a:solidFill>
                <a:latin typeface="More Sugar"/>
                <a:ea typeface="More Sugar"/>
                <a:cs typeface="More Sugar"/>
                <a:sym typeface="More Sugar"/>
              </a:rPr>
              <a:t>njeu sociétal :</a:t>
            </a:r>
          </a:p>
          <a:p>
            <a:pPr algn="just">
              <a:lnSpc>
                <a:spcPts val="4555"/>
              </a:lnSpc>
            </a:pPr>
            <a:r>
              <a:rPr lang="en-US" sz="2777" spc="-83">
                <a:solidFill>
                  <a:srgbClr val="FFFFFF"/>
                </a:solidFill>
                <a:latin typeface="More Sugar"/>
                <a:ea typeface="More Sugar"/>
                <a:cs typeface="More Sugar"/>
                <a:sym typeface="More Sugar"/>
              </a:rPr>
              <a:t>Former un citoyen averti et éclairé</a:t>
            </a:r>
          </a:p>
          <a:p>
            <a:pPr marL="599668" lvl="1" indent="-299834" algn="just">
              <a:lnSpc>
                <a:spcPts val="4555"/>
              </a:lnSpc>
              <a:buFont typeface="Arial"/>
              <a:buChar char="•"/>
            </a:pPr>
            <a:r>
              <a:rPr lang="en-US" sz="2777" spc="-83">
                <a:solidFill>
                  <a:srgbClr val="FFFFFF"/>
                </a:solidFill>
                <a:latin typeface="More Sugar"/>
                <a:ea typeface="More Sugar"/>
                <a:cs typeface="More Sugar"/>
                <a:sym typeface="More Sugar"/>
              </a:rPr>
              <a:t>E</a:t>
            </a:r>
            <a:r>
              <a:rPr lang="en-US" sz="2777" u="sng" spc="-83">
                <a:solidFill>
                  <a:srgbClr val="FFFFFF"/>
                </a:solidFill>
                <a:latin typeface="More Sugar"/>
                <a:ea typeface="More Sugar"/>
                <a:cs typeface="More Sugar"/>
                <a:sym typeface="More Sugar"/>
              </a:rPr>
              <a:t>njeu du travail collaboratif et coopératif</a:t>
            </a:r>
          </a:p>
          <a:p>
            <a:pPr algn="just">
              <a:lnSpc>
                <a:spcPts val="4555"/>
              </a:lnSpc>
            </a:pPr>
            <a:r>
              <a:rPr lang="en-US" sz="2777" spc="-83">
                <a:solidFill>
                  <a:srgbClr val="FFFFFF"/>
                </a:solidFill>
                <a:latin typeface="More Sugar"/>
                <a:ea typeface="More Sugar"/>
                <a:cs typeface="More Sugar"/>
                <a:sym typeface="More Sugar"/>
              </a:rPr>
              <a:t>Briser la pratique individuelle et individualiste </a:t>
            </a:r>
          </a:p>
          <a:p>
            <a:pPr algn="just">
              <a:lnSpc>
                <a:spcPts val="4555"/>
              </a:lnSpc>
            </a:pPr>
            <a:r>
              <a:rPr lang="en-US" sz="2777" spc="-83">
                <a:solidFill>
                  <a:srgbClr val="FFFFFF"/>
                </a:solidFill>
                <a:latin typeface="More Sugar"/>
                <a:ea typeface="More Sugar"/>
                <a:cs typeface="More Sugar"/>
                <a:sym typeface="More Sugar"/>
              </a:rPr>
              <a:t>Maximiser l’harmonisation des ressources, la mutualisation  et sécuriser le parcours de l’élève</a:t>
            </a:r>
          </a:p>
          <a:p>
            <a:pPr algn="just">
              <a:lnSpc>
                <a:spcPts val="4555"/>
              </a:lnSpc>
            </a:pPr>
            <a:endParaRPr lang="en-US" sz="2777" spc="-83">
              <a:solidFill>
                <a:srgbClr val="FFFFFF"/>
              </a:solidFill>
              <a:latin typeface="More Sugar"/>
              <a:ea typeface="More Sugar"/>
              <a:cs typeface="More Sugar"/>
              <a:sym typeface="More Sugar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48377" y="632777"/>
            <a:ext cx="2450222" cy="2266455"/>
          </a:xfrm>
          <a:custGeom>
            <a:avLst/>
            <a:gdLst/>
            <a:ahLst/>
            <a:cxnLst/>
            <a:rect l="l" t="t" r="r" b="b"/>
            <a:pathLst>
              <a:path w="2450222" h="2266455">
                <a:moveTo>
                  <a:pt x="0" y="0"/>
                </a:moveTo>
                <a:lnTo>
                  <a:pt x="2450222" y="0"/>
                </a:lnTo>
                <a:lnTo>
                  <a:pt x="2450222" y="2266455"/>
                </a:lnTo>
                <a:lnTo>
                  <a:pt x="0" y="22664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231166" y="7226633"/>
            <a:ext cx="3825459" cy="3060367"/>
          </a:xfrm>
          <a:custGeom>
            <a:avLst/>
            <a:gdLst/>
            <a:ahLst/>
            <a:cxnLst/>
            <a:rect l="l" t="t" r="r" b="b"/>
            <a:pathLst>
              <a:path w="3825459" h="3060367">
                <a:moveTo>
                  <a:pt x="0" y="0"/>
                </a:moveTo>
                <a:lnTo>
                  <a:pt x="3825460" y="0"/>
                </a:lnTo>
                <a:lnTo>
                  <a:pt x="3825460" y="3060367"/>
                </a:lnTo>
                <a:lnTo>
                  <a:pt x="0" y="30603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34897" y="5143500"/>
            <a:ext cx="3968110" cy="1284225"/>
          </a:xfrm>
          <a:custGeom>
            <a:avLst/>
            <a:gdLst/>
            <a:ahLst/>
            <a:cxnLst/>
            <a:rect l="l" t="t" r="r" b="b"/>
            <a:pathLst>
              <a:path w="3968110" h="1284225">
                <a:moveTo>
                  <a:pt x="0" y="0"/>
                </a:moveTo>
                <a:lnTo>
                  <a:pt x="3968110" y="0"/>
                </a:lnTo>
                <a:lnTo>
                  <a:pt x="3968110" y="1284225"/>
                </a:lnTo>
                <a:lnTo>
                  <a:pt x="0" y="128422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372362" y="78562"/>
            <a:ext cx="16886634" cy="3938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6399">
                <a:gradFill>
                  <a:gsLst>
                    <a:gs pos="0">
                      <a:srgbClr val="8C52FF">
                        <a:alpha val="100000"/>
                      </a:srgbClr>
                    </a:gs>
                    <a:gs pos="100000">
                      <a:srgbClr val="5CE1E6">
                        <a:alpha val="100000"/>
                      </a:srgbClr>
                    </a:gs>
                  </a:gsLst>
                  <a:lin ang="0"/>
                </a:gradFill>
                <a:latin typeface="Bryndan Write"/>
                <a:ea typeface="Bryndan Write"/>
                <a:cs typeface="Bryndan Write"/>
                <a:sym typeface="Bryndan Write"/>
              </a:rPr>
              <a:t>Les ateliers pratiques </a:t>
            </a:r>
          </a:p>
          <a:p>
            <a:pPr marL="1122679" lvl="1" indent="-561340" algn="ctr">
              <a:lnSpc>
                <a:spcPts val="7279"/>
              </a:lnSpc>
              <a:buFont typeface="Arial"/>
              <a:buChar char="•"/>
            </a:pPr>
            <a:r>
              <a:rPr lang="en-US" sz="519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réaliser un rituel / une fiche d’exercices </a:t>
            </a:r>
          </a:p>
          <a:p>
            <a:pPr marL="1122679" lvl="1" indent="-561340" algn="ctr">
              <a:lnSpc>
                <a:spcPts val="7279"/>
              </a:lnSpc>
              <a:buFont typeface="Arial"/>
              <a:buChar char="•"/>
            </a:pPr>
            <a:r>
              <a:rPr lang="en-US" sz="519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écrire un mail aux parents </a:t>
            </a:r>
          </a:p>
          <a:p>
            <a:pPr algn="just">
              <a:lnSpc>
                <a:spcPts val="7279"/>
              </a:lnSpc>
            </a:pPr>
            <a:r>
              <a:rPr lang="en-US" sz="5199" b="1" u="sng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Durée</a:t>
            </a:r>
            <a:r>
              <a:rPr lang="en-US" sz="519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: 20 min        /      </a:t>
            </a:r>
            <a:r>
              <a:rPr lang="en-US" sz="5199" b="1" u="sng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modalité</a:t>
            </a:r>
            <a:r>
              <a:rPr lang="en-US" sz="519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: travail en groupes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203007" y="5936552"/>
            <a:ext cx="13664952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montrer qu’un bon prompt = bon résultat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190292" y="0"/>
            <a:ext cx="8782448" cy="10287000"/>
          </a:xfrm>
          <a:custGeom>
            <a:avLst/>
            <a:gdLst/>
            <a:ahLst/>
            <a:cxnLst/>
            <a:rect l="l" t="t" r="r" b="b"/>
            <a:pathLst>
              <a:path w="8782448" h="10287000">
                <a:moveTo>
                  <a:pt x="0" y="0"/>
                </a:moveTo>
                <a:lnTo>
                  <a:pt x="8782447" y="0"/>
                </a:lnTo>
                <a:lnTo>
                  <a:pt x="878244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67" r="-567" b="-545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489394" y="2303145"/>
            <a:ext cx="7076164" cy="6659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20"/>
              </a:lnSpc>
            </a:pPr>
            <a:r>
              <a:rPr lang="en-US" sz="3300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Méthode R.O.L.E. pour rédiger un prompt</a:t>
            </a:r>
          </a:p>
          <a:p>
            <a:pPr algn="just">
              <a:lnSpc>
                <a:spcPts val="4620"/>
              </a:lnSpc>
            </a:pPr>
            <a:r>
              <a:rPr lang="en-US" sz="33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</a:t>
            </a:r>
            <a:r>
              <a:rPr lang="en-US" sz="33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= </a:t>
            </a:r>
            <a:r>
              <a:rPr lang="en-US" sz="3300" b="1" u="sng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Rôle</a:t>
            </a:r>
            <a:r>
              <a:rPr lang="en-US" sz="33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: Qui est l’IA ?</a:t>
            </a:r>
          </a:p>
          <a:p>
            <a:pPr algn="just">
              <a:lnSpc>
                <a:spcPts val="4620"/>
              </a:lnSpc>
            </a:pPr>
            <a:r>
              <a:rPr lang="en-US" sz="33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</a:t>
            </a:r>
            <a:r>
              <a:rPr lang="en-US" sz="33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=</a:t>
            </a:r>
            <a:r>
              <a:rPr lang="en-US" sz="3300" b="1" u="sng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Objectif</a:t>
            </a:r>
            <a:r>
              <a:rPr lang="en-US" sz="33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: Que doit-elle produire ?</a:t>
            </a:r>
          </a:p>
          <a:p>
            <a:pPr algn="just">
              <a:lnSpc>
                <a:spcPts val="4620"/>
              </a:lnSpc>
            </a:pPr>
            <a:r>
              <a:rPr lang="en-US" sz="33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</a:t>
            </a:r>
            <a:r>
              <a:rPr lang="en-US" sz="33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=</a:t>
            </a:r>
            <a:r>
              <a:rPr lang="en-US" sz="3300" b="1" u="sng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Limites</a:t>
            </a:r>
            <a:r>
              <a:rPr lang="en-US" sz="33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: Cadre, niveau, longueur, style.</a:t>
            </a:r>
          </a:p>
          <a:p>
            <a:pPr algn="just">
              <a:lnSpc>
                <a:spcPts val="4620"/>
              </a:lnSpc>
            </a:pPr>
            <a:r>
              <a:rPr lang="en-US" sz="33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</a:t>
            </a:r>
            <a:r>
              <a:rPr lang="en-US" sz="33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= </a:t>
            </a:r>
            <a:r>
              <a:rPr lang="en-US" sz="3300" b="1" u="sng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Exemples</a:t>
            </a:r>
            <a:r>
              <a:rPr lang="en-US" sz="33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: Modèle, structure ou style attendu.</a:t>
            </a:r>
          </a:p>
          <a:p>
            <a:pPr algn="just">
              <a:lnSpc>
                <a:spcPts val="5739"/>
              </a:lnSpc>
            </a:pPr>
            <a:r>
              <a:rPr lang="en-US" sz="4099" u="sng">
                <a:solidFill>
                  <a:srgbClr val="00BF63"/>
                </a:solidFill>
                <a:latin typeface="More Sugar"/>
                <a:ea typeface="More Sugar"/>
                <a:cs typeface="More Sugar"/>
                <a:sym typeface="More Sugar"/>
              </a:rPr>
              <a:t>Un bon prompt = rôle + objectif + limites + exemple</a:t>
            </a:r>
            <a:r>
              <a:rPr lang="en-US" sz="4099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.</a:t>
            </a:r>
          </a:p>
          <a:p>
            <a:pPr algn="just">
              <a:lnSpc>
                <a:spcPts val="4620"/>
              </a:lnSpc>
            </a:pPr>
            <a:endParaRPr lang="en-US" sz="4099">
              <a:solidFill>
                <a:srgbClr val="000000"/>
              </a:solidFill>
              <a:latin typeface="More Sugar"/>
              <a:ea typeface="More Sugar"/>
              <a:cs typeface="More Sugar"/>
              <a:sym typeface="More Sugar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48377" y="632777"/>
            <a:ext cx="2450222" cy="2266455"/>
          </a:xfrm>
          <a:custGeom>
            <a:avLst/>
            <a:gdLst/>
            <a:ahLst/>
            <a:cxnLst/>
            <a:rect l="l" t="t" r="r" b="b"/>
            <a:pathLst>
              <a:path w="2450222" h="2266455">
                <a:moveTo>
                  <a:pt x="0" y="0"/>
                </a:moveTo>
                <a:lnTo>
                  <a:pt x="2450222" y="0"/>
                </a:lnTo>
                <a:lnTo>
                  <a:pt x="2450222" y="2266455"/>
                </a:lnTo>
                <a:lnTo>
                  <a:pt x="0" y="22664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231166" y="7226633"/>
            <a:ext cx="3825459" cy="3060367"/>
          </a:xfrm>
          <a:custGeom>
            <a:avLst/>
            <a:gdLst/>
            <a:ahLst/>
            <a:cxnLst/>
            <a:rect l="l" t="t" r="r" b="b"/>
            <a:pathLst>
              <a:path w="3825459" h="3060367">
                <a:moveTo>
                  <a:pt x="0" y="0"/>
                </a:moveTo>
                <a:lnTo>
                  <a:pt x="3825460" y="0"/>
                </a:lnTo>
                <a:lnTo>
                  <a:pt x="3825460" y="3060367"/>
                </a:lnTo>
                <a:lnTo>
                  <a:pt x="0" y="30603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343359" y="78562"/>
            <a:ext cx="16944641" cy="4862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6399">
                <a:gradFill>
                  <a:gsLst>
                    <a:gs pos="0">
                      <a:srgbClr val="8C52FF">
                        <a:alpha val="100000"/>
                      </a:srgbClr>
                    </a:gs>
                    <a:gs pos="100000">
                      <a:srgbClr val="5CE1E6">
                        <a:alpha val="100000"/>
                      </a:srgbClr>
                    </a:gs>
                  </a:gsLst>
                  <a:lin ang="0"/>
                </a:gradFill>
                <a:latin typeface="Bryndan Write"/>
                <a:ea typeface="Bryndan Write"/>
                <a:cs typeface="Bryndan Write"/>
                <a:sym typeface="Bryndan Write"/>
              </a:rPr>
              <a:t>Les ateliers pratiques </a:t>
            </a:r>
          </a:p>
          <a:p>
            <a:pPr marL="1122679" lvl="1" indent="-561340" algn="ctr">
              <a:lnSpc>
                <a:spcPts val="7279"/>
              </a:lnSpc>
              <a:buFont typeface="Arial"/>
              <a:buChar char="•"/>
            </a:pPr>
            <a:r>
              <a:rPr lang="en-US" sz="5199" b="1">
                <a:gradFill>
                  <a:gsLst>
                    <a:gs pos="0">
                      <a:srgbClr val="8C52FF">
                        <a:alpha val="100000"/>
                      </a:srgbClr>
                    </a:gs>
                    <a:gs pos="100000">
                      <a:srgbClr val="5CE1E6">
                        <a:alpha val="100000"/>
                      </a:srgbClr>
                    </a:gs>
                  </a:gsLst>
                  <a:lin ang="0"/>
                </a:gradFill>
                <a:latin typeface="Open Sans Bold"/>
                <a:ea typeface="Open Sans Bold"/>
                <a:cs typeface="Open Sans Bold"/>
                <a:sym typeface="Open Sans Bold"/>
              </a:rPr>
              <a:t>création d’une même fiche d’exercice, mais  avec un prompt différent.</a:t>
            </a:r>
          </a:p>
          <a:p>
            <a:pPr marL="1122679" lvl="1" indent="-561340" algn="ctr">
              <a:lnSpc>
                <a:spcPts val="7279"/>
              </a:lnSpc>
              <a:buFont typeface="Arial"/>
              <a:buChar char="•"/>
            </a:pPr>
            <a:r>
              <a:rPr lang="en-US" sz="519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= visualisation immédiate de l’impact de la formulation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53922" y="5445152"/>
            <a:ext cx="13176458" cy="4309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consigne: chaque groupe doit produire une fiche d’exercice / un rituel</a:t>
            </a:r>
          </a:p>
          <a:p>
            <a:pPr algn="ctr">
              <a:lnSpc>
                <a:spcPts val="4900"/>
              </a:lnSpc>
            </a:pPr>
            <a:r>
              <a:rPr lang="en-US" sz="35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niveau au choix</a:t>
            </a:r>
          </a:p>
          <a:p>
            <a:pPr algn="ctr">
              <a:lnSpc>
                <a:spcPts val="4900"/>
              </a:lnSpc>
            </a:pPr>
            <a:r>
              <a:rPr lang="en-US" sz="35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domaine : au choix</a:t>
            </a:r>
          </a:p>
          <a:p>
            <a:pPr algn="ctr">
              <a:lnSpc>
                <a:spcPts val="4900"/>
              </a:lnSpc>
            </a:pPr>
            <a:r>
              <a:rPr lang="en-US" sz="35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avec prompt A : version floue</a:t>
            </a:r>
          </a:p>
          <a:p>
            <a:pPr algn="ctr">
              <a:lnSpc>
                <a:spcPts val="4900"/>
              </a:lnSpc>
            </a:pPr>
            <a:r>
              <a:rPr lang="en-US" sz="35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avec prompt B: prompt structuré ( règle du RÔLE)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48377" y="632777"/>
            <a:ext cx="2450222" cy="2266455"/>
          </a:xfrm>
          <a:custGeom>
            <a:avLst/>
            <a:gdLst/>
            <a:ahLst/>
            <a:cxnLst/>
            <a:rect l="l" t="t" r="r" b="b"/>
            <a:pathLst>
              <a:path w="2450222" h="2266455">
                <a:moveTo>
                  <a:pt x="0" y="0"/>
                </a:moveTo>
                <a:lnTo>
                  <a:pt x="2450222" y="0"/>
                </a:lnTo>
                <a:lnTo>
                  <a:pt x="2450222" y="2266455"/>
                </a:lnTo>
                <a:lnTo>
                  <a:pt x="0" y="22664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699779" y="7390130"/>
            <a:ext cx="3444221" cy="2755377"/>
          </a:xfrm>
          <a:custGeom>
            <a:avLst/>
            <a:gdLst/>
            <a:ahLst/>
            <a:cxnLst/>
            <a:rect l="l" t="t" r="r" b="b"/>
            <a:pathLst>
              <a:path w="3444221" h="2755377">
                <a:moveTo>
                  <a:pt x="0" y="0"/>
                </a:moveTo>
                <a:lnTo>
                  <a:pt x="3444221" y="0"/>
                </a:lnTo>
                <a:lnTo>
                  <a:pt x="3444221" y="2755377"/>
                </a:lnTo>
                <a:lnTo>
                  <a:pt x="0" y="275537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48377" y="2918777"/>
            <a:ext cx="7619837" cy="4582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gradFill>
                  <a:gsLst>
                    <a:gs pos="0">
                      <a:srgbClr val="0097B2">
                        <a:alpha val="100000"/>
                      </a:srgbClr>
                    </a:gs>
                    <a:gs pos="100000">
                      <a:srgbClr val="7ED957">
                        <a:alpha val="100000"/>
                      </a:srgbClr>
                    </a:gs>
                  </a:gsLst>
                  <a:lin ang="0"/>
                </a:gradFill>
                <a:latin typeface="Open Sans Bold"/>
                <a:ea typeface="Open Sans Bold"/>
                <a:cs typeface="Open Sans Bold"/>
                <a:sym typeface="Open Sans Bold"/>
              </a:rPr>
              <a:t>Exemple version A</a:t>
            </a:r>
          </a:p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“ fais-moi une fiche d’exercice de mathématiques pour des CM2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518769" y="1989456"/>
            <a:ext cx="9769231" cy="6548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 i="1">
                <a:gradFill>
                  <a:gsLst>
                    <a:gs pos="0">
                      <a:srgbClr val="5170FF">
                        <a:alpha val="100000"/>
                      </a:srgbClr>
                    </a:gs>
                    <a:gs pos="100000">
                      <a:srgbClr val="FF66C4">
                        <a:alpha val="100000"/>
                      </a:srgbClr>
                    </a:gs>
                  </a:gsLst>
                  <a:lin ang="0"/>
                </a:gra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Exemple version B</a:t>
            </a:r>
          </a:p>
          <a:p>
            <a:pPr algn="ctr">
              <a:lnSpc>
                <a:spcPts val="4060"/>
              </a:lnSpc>
            </a:pPr>
            <a:r>
              <a:rPr lang="en-US" sz="29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Prompt avec ROLE</a:t>
            </a:r>
          </a:p>
          <a:p>
            <a:pPr algn="l">
              <a:lnSpc>
                <a:spcPts val="4060"/>
              </a:lnSpc>
            </a:pPr>
            <a:r>
              <a:rPr lang="en-US" sz="2900" b="1" u="sng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RÔLE</a:t>
            </a:r>
            <a:r>
              <a:rPr lang="en-US" sz="29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: tu es un enseignante de CM2 expérimenté en pédagogie différenciée</a:t>
            </a:r>
          </a:p>
          <a:p>
            <a:pPr algn="ctr">
              <a:lnSpc>
                <a:spcPts val="4060"/>
              </a:lnSpc>
            </a:pPr>
            <a:r>
              <a:rPr lang="en-US" sz="2900" b="1" u="sng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TÂCHE</a:t>
            </a:r>
            <a:r>
              <a:rPr lang="en-US" sz="29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: crée une fiche d’exercice prête à imprimer </a:t>
            </a:r>
          </a:p>
          <a:p>
            <a:pPr algn="l">
              <a:lnSpc>
                <a:spcPts val="4060"/>
              </a:lnSpc>
            </a:pPr>
            <a:r>
              <a:rPr lang="en-US" sz="2900" b="1" u="sng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OBJECTIF</a:t>
            </a:r>
            <a:r>
              <a:rPr lang="en-US" sz="29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: Ritualiser le calcul mental</a:t>
            </a:r>
          </a:p>
          <a:p>
            <a:pPr algn="ctr">
              <a:lnSpc>
                <a:spcPts val="4060"/>
              </a:lnSpc>
            </a:pPr>
            <a:r>
              <a:rPr lang="en-US" sz="2900" b="1" u="sng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NIVEAU</a:t>
            </a:r>
            <a:r>
              <a:rPr lang="en-US" sz="29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: CM2 - séance courte de matin ( 5 minutes)</a:t>
            </a:r>
          </a:p>
          <a:p>
            <a:pPr algn="l">
              <a:lnSpc>
                <a:spcPts val="4060"/>
              </a:lnSpc>
            </a:pPr>
            <a:r>
              <a:rPr lang="en-US" sz="2900" b="1" u="sng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CONTRAINTES</a:t>
            </a:r>
            <a:r>
              <a:rPr lang="en-US" sz="29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:</a:t>
            </a:r>
          </a:p>
          <a:p>
            <a:pPr marL="626122" lvl="1" indent="-313061" algn="ctr">
              <a:lnSpc>
                <a:spcPts val="4060"/>
              </a:lnSpc>
              <a:buFont typeface="Arial"/>
              <a:buChar char="•"/>
            </a:pPr>
            <a:r>
              <a:rPr lang="en-US" sz="29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10 calculs progressifs</a:t>
            </a:r>
          </a:p>
          <a:p>
            <a:pPr marL="626122" lvl="1" indent="-313061" algn="ctr">
              <a:lnSpc>
                <a:spcPts val="4060"/>
              </a:lnSpc>
              <a:buFont typeface="Arial"/>
              <a:buChar char="•"/>
            </a:pPr>
            <a:r>
              <a:rPr lang="en-US" sz="29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mise en page simple</a:t>
            </a:r>
          </a:p>
          <a:p>
            <a:pPr marL="626122" lvl="1" indent="-313061" algn="ctr">
              <a:lnSpc>
                <a:spcPts val="4060"/>
              </a:lnSpc>
              <a:buFont typeface="Arial"/>
              <a:buChar char="•"/>
            </a:pPr>
            <a:r>
              <a:rPr lang="en-US" sz="29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version sans correction + version avec correction</a:t>
            </a:r>
          </a:p>
          <a:p>
            <a:pPr marL="626122" lvl="1" indent="-313061" algn="ctr">
              <a:lnSpc>
                <a:spcPts val="4060"/>
              </a:lnSpc>
              <a:buFont typeface="Arial"/>
              <a:buChar char="•"/>
            </a:pPr>
            <a:r>
              <a:rPr lang="en-US" sz="29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clair, concis, adapté aux élèves en difficultés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48377" y="632777"/>
            <a:ext cx="2450222" cy="2266455"/>
          </a:xfrm>
          <a:custGeom>
            <a:avLst/>
            <a:gdLst/>
            <a:ahLst/>
            <a:cxnLst/>
            <a:rect l="l" t="t" r="r" b="b"/>
            <a:pathLst>
              <a:path w="2450222" h="2266455">
                <a:moveTo>
                  <a:pt x="0" y="0"/>
                </a:moveTo>
                <a:lnTo>
                  <a:pt x="2450222" y="0"/>
                </a:lnTo>
                <a:lnTo>
                  <a:pt x="2450222" y="2266455"/>
                </a:lnTo>
                <a:lnTo>
                  <a:pt x="0" y="22664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074548" y="7501572"/>
            <a:ext cx="3444221" cy="2755377"/>
          </a:xfrm>
          <a:custGeom>
            <a:avLst/>
            <a:gdLst/>
            <a:ahLst/>
            <a:cxnLst/>
            <a:rect l="l" t="t" r="r" b="b"/>
            <a:pathLst>
              <a:path w="3444221" h="2755377">
                <a:moveTo>
                  <a:pt x="0" y="0"/>
                </a:moveTo>
                <a:lnTo>
                  <a:pt x="3444221" y="0"/>
                </a:lnTo>
                <a:lnTo>
                  <a:pt x="3444221" y="2755377"/>
                </a:lnTo>
                <a:lnTo>
                  <a:pt x="0" y="275537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334661" y="3852227"/>
            <a:ext cx="7619837" cy="3098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</a:pPr>
            <a:r>
              <a:rPr lang="en-US" sz="4400" b="1">
                <a:gradFill>
                  <a:gsLst>
                    <a:gs pos="0">
                      <a:srgbClr val="0097B2">
                        <a:alpha val="100000"/>
                      </a:srgbClr>
                    </a:gs>
                    <a:gs pos="100000">
                      <a:srgbClr val="7ED957">
                        <a:alpha val="100000"/>
                      </a:srgbClr>
                    </a:gs>
                  </a:gsLst>
                  <a:lin ang="0"/>
                </a:gradFill>
                <a:latin typeface="Open Sans Bold"/>
                <a:ea typeface="Open Sans Bold"/>
                <a:cs typeface="Open Sans Bold"/>
                <a:sym typeface="Open Sans Bold"/>
              </a:rPr>
              <a:t>Exemple version A</a:t>
            </a:r>
          </a:p>
          <a:p>
            <a:pPr algn="ctr">
              <a:lnSpc>
                <a:spcPts val="6160"/>
              </a:lnSpc>
            </a:pPr>
            <a:r>
              <a:rPr lang="en-US" sz="44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“ écris moi un mail aux parents pour une sortie au musée”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518769" y="2794457"/>
            <a:ext cx="9769231" cy="7062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 i="1">
                <a:gradFill>
                  <a:gsLst>
                    <a:gs pos="0">
                      <a:srgbClr val="5170FF">
                        <a:alpha val="100000"/>
                      </a:srgbClr>
                    </a:gs>
                    <a:gs pos="100000">
                      <a:srgbClr val="FF66C4">
                        <a:alpha val="100000"/>
                      </a:srgbClr>
                    </a:gs>
                  </a:gsLst>
                  <a:lin ang="0"/>
                </a:gra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Exemple version B</a:t>
            </a:r>
          </a:p>
          <a:p>
            <a:pPr algn="ctr">
              <a:lnSpc>
                <a:spcPts val="4060"/>
              </a:lnSpc>
            </a:pPr>
            <a:r>
              <a:rPr lang="en-US" sz="29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Prompt avec ROLE</a:t>
            </a:r>
          </a:p>
          <a:p>
            <a:pPr algn="l">
              <a:lnSpc>
                <a:spcPts val="4060"/>
              </a:lnSpc>
            </a:pPr>
            <a:r>
              <a:rPr lang="en-US" sz="2900" b="1" u="sng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RÔLE</a:t>
            </a:r>
            <a:r>
              <a:rPr lang="en-US" sz="29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: tu es un directeur d’école en Polynésie</a:t>
            </a:r>
          </a:p>
          <a:p>
            <a:pPr algn="l">
              <a:lnSpc>
                <a:spcPts val="4060"/>
              </a:lnSpc>
            </a:pPr>
            <a:r>
              <a:rPr lang="en-US" sz="2900" b="1" u="sng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OBJECTIF</a:t>
            </a:r>
            <a:r>
              <a:rPr lang="en-US" sz="29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: Ecris un mail clair et bienveillant aux parents  pour informer et  préciser le matériel à apporter pour une sortie.</a:t>
            </a:r>
          </a:p>
          <a:p>
            <a:pPr algn="l">
              <a:lnSpc>
                <a:spcPts val="4060"/>
              </a:lnSpc>
            </a:pPr>
            <a:r>
              <a:rPr lang="en-US" sz="2900" b="1" u="sng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LIMITES</a:t>
            </a:r>
            <a:r>
              <a:rPr lang="en-US" sz="29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:</a:t>
            </a:r>
          </a:p>
          <a:p>
            <a:pPr marL="626122" lvl="1" indent="-313061" algn="ctr">
              <a:lnSpc>
                <a:spcPts val="4060"/>
              </a:lnSpc>
              <a:buFont typeface="Arial"/>
              <a:buChar char="•"/>
            </a:pPr>
            <a:r>
              <a:rPr lang="en-US" sz="29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ton professionnel et chaleureux </a:t>
            </a:r>
          </a:p>
          <a:p>
            <a:pPr marL="626122" lvl="1" indent="-313061" algn="ctr">
              <a:lnSpc>
                <a:spcPts val="4060"/>
              </a:lnSpc>
              <a:buFont typeface="Arial"/>
              <a:buChar char="•"/>
            </a:pPr>
            <a:r>
              <a:rPr lang="en-US" sz="29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paragraphe court</a:t>
            </a:r>
          </a:p>
          <a:p>
            <a:pPr marL="626122" lvl="1" indent="-313061" algn="ctr">
              <a:lnSpc>
                <a:spcPts val="4060"/>
              </a:lnSpc>
              <a:buFont typeface="Arial"/>
              <a:buChar char="•"/>
            </a:pPr>
            <a:r>
              <a:rPr lang="en-US" sz="29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liste à puces pour le matériel</a:t>
            </a:r>
          </a:p>
          <a:p>
            <a:pPr marL="626122" lvl="1" indent="-313061" algn="ctr">
              <a:lnSpc>
                <a:spcPts val="4060"/>
              </a:lnSpc>
              <a:buFont typeface="Arial"/>
              <a:buChar char="•"/>
            </a:pPr>
            <a:r>
              <a:rPr lang="en-US" sz="29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adapté à tous les parents, sans jargon</a:t>
            </a:r>
          </a:p>
          <a:p>
            <a:pPr algn="l">
              <a:lnSpc>
                <a:spcPts val="4060"/>
              </a:lnSpc>
            </a:pPr>
            <a:r>
              <a:rPr lang="en-US" sz="2900" b="1" u="sng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EXEMPLE:  </a:t>
            </a:r>
            <a:r>
              <a:rPr lang="en-US" sz="29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une sortie au musée de Tahiti, le 12 mars </a:t>
            </a:r>
            <a:r>
              <a:rPr lang="en-US" sz="2900" b="1" u="sng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pour les classes de CM2.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998599" y="-76200"/>
            <a:ext cx="13176458" cy="282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38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consigne: chaque groupe doit produire un mail aux parents sur une situation typique:</a:t>
            </a:r>
          </a:p>
          <a:p>
            <a:pPr algn="ctr">
              <a:lnSpc>
                <a:spcPts val="2940"/>
              </a:lnSpc>
            </a:pPr>
            <a:r>
              <a:rPr lang="en-US" sz="21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sortie scolaire</a:t>
            </a:r>
          </a:p>
          <a:p>
            <a:pPr algn="ctr">
              <a:lnSpc>
                <a:spcPts val="2940"/>
              </a:lnSpc>
            </a:pPr>
            <a:r>
              <a:rPr lang="en-US" sz="21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rappel des règles de classe</a:t>
            </a:r>
          </a:p>
          <a:p>
            <a:pPr algn="ctr">
              <a:lnSpc>
                <a:spcPts val="2940"/>
              </a:lnSpc>
            </a:pPr>
            <a:r>
              <a:rPr lang="en-US" sz="21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annonce d’un projet</a:t>
            </a:r>
          </a:p>
          <a:p>
            <a:pPr algn="ctr">
              <a:lnSpc>
                <a:spcPts val="2940"/>
              </a:lnSpc>
            </a:pPr>
            <a:r>
              <a:rPr lang="en-US" sz="21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avec un prompt flou / un prompt structuré avec RÔLE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57256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fr-PF" dirty="0"/>
          </a:p>
        </p:txBody>
      </p:sp>
      <p:sp>
        <p:nvSpPr>
          <p:cNvPr id="3" name="Freeform 3"/>
          <p:cNvSpPr/>
          <p:nvPr/>
        </p:nvSpPr>
        <p:spPr>
          <a:xfrm>
            <a:off x="10243641" y="257256"/>
            <a:ext cx="7668945" cy="3479784"/>
          </a:xfrm>
          <a:custGeom>
            <a:avLst/>
            <a:gdLst/>
            <a:ahLst/>
            <a:cxnLst/>
            <a:rect l="l" t="t" r="r" b="b"/>
            <a:pathLst>
              <a:path w="7668945" h="3479784">
                <a:moveTo>
                  <a:pt x="0" y="0"/>
                </a:moveTo>
                <a:lnTo>
                  <a:pt x="7668946" y="0"/>
                </a:lnTo>
                <a:lnTo>
                  <a:pt x="7668946" y="3479784"/>
                </a:lnTo>
                <a:lnTo>
                  <a:pt x="0" y="34797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97562" y="1209673"/>
            <a:ext cx="8946438" cy="7799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39"/>
              </a:lnSpc>
            </a:pPr>
            <a:r>
              <a:rPr lang="en-US" sz="8099" dirty="0" err="1">
                <a:gradFill>
                  <a:gsLst>
                    <a:gs pos="0">
                      <a:srgbClr val="5170FF">
                        <a:alpha val="100000"/>
                      </a:srgbClr>
                    </a:gs>
                    <a:gs pos="100000">
                      <a:srgbClr val="FF66C4">
                        <a:alpha val="100000"/>
                      </a:srgbClr>
                    </a:gs>
                  </a:gsLst>
                  <a:lin ang="0"/>
                </a:gradFill>
                <a:latin typeface="Railey"/>
                <a:ea typeface="Railey"/>
                <a:cs typeface="Railey"/>
                <a:sym typeface="Railey"/>
              </a:rPr>
              <a:t>Qu’est-ce</a:t>
            </a:r>
            <a:r>
              <a:rPr lang="en-US" sz="8099" dirty="0">
                <a:gradFill>
                  <a:gsLst>
                    <a:gs pos="0">
                      <a:srgbClr val="5170FF">
                        <a:alpha val="100000"/>
                      </a:srgbClr>
                    </a:gs>
                    <a:gs pos="100000">
                      <a:srgbClr val="FF66C4">
                        <a:alpha val="100000"/>
                      </a:srgbClr>
                    </a:gs>
                  </a:gsLst>
                  <a:lin ang="0"/>
                </a:gradFill>
                <a:latin typeface="Railey"/>
                <a:ea typeface="Railey"/>
                <a:cs typeface="Railey"/>
                <a:sym typeface="Railey"/>
              </a:rPr>
              <a:t> qui a </a:t>
            </a:r>
            <a:r>
              <a:rPr lang="en-US" sz="8099" dirty="0" err="1">
                <a:gradFill>
                  <a:gsLst>
                    <a:gs pos="0">
                      <a:srgbClr val="5170FF">
                        <a:alpha val="100000"/>
                      </a:srgbClr>
                    </a:gs>
                    <a:gs pos="100000">
                      <a:srgbClr val="FF66C4">
                        <a:alpha val="100000"/>
                      </a:srgbClr>
                    </a:gs>
                  </a:gsLst>
                  <a:lin ang="0"/>
                </a:gradFill>
                <a:latin typeface="Railey"/>
                <a:ea typeface="Railey"/>
                <a:cs typeface="Railey"/>
                <a:sym typeface="Railey"/>
              </a:rPr>
              <a:t>changé</a:t>
            </a:r>
            <a:r>
              <a:rPr lang="en-US" sz="8099" dirty="0">
                <a:gradFill>
                  <a:gsLst>
                    <a:gs pos="0">
                      <a:srgbClr val="5170FF">
                        <a:alpha val="100000"/>
                      </a:srgbClr>
                    </a:gs>
                    <a:gs pos="100000">
                      <a:srgbClr val="FF66C4">
                        <a:alpha val="100000"/>
                      </a:srgbClr>
                    </a:gs>
                  </a:gsLst>
                  <a:lin ang="0"/>
                </a:gradFill>
                <a:latin typeface="Railey"/>
                <a:ea typeface="Railey"/>
                <a:cs typeface="Railey"/>
                <a:sym typeface="Railey"/>
              </a:rPr>
              <a:t> ? </a:t>
            </a:r>
            <a:r>
              <a:rPr lang="en-US" sz="8099" dirty="0" err="1">
                <a:gradFill>
                  <a:gsLst>
                    <a:gs pos="0">
                      <a:srgbClr val="5170FF">
                        <a:alpha val="100000"/>
                      </a:srgbClr>
                    </a:gs>
                    <a:gs pos="100000">
                      <a:srgbClr val="FF66C4">
                        <a:alpha val="100000"/>
                      </a:srgbClr>
                    </a:gs>
                  </a:gsLst>
                  <a:lin ang="0"/>
                </a:gradFill>
                <a:latin typeface="Railey"/>
                <a:ea typeface="Railey"/>
                <a:cs typeface="Railey"/>
                <a:sym typeface="Railey"/>
              </a:rPr>
              <a:t>Pourquoi</a:t>
            </a:r>
            <a:r>
              <a:rPr lang="en-US" sz="8099" dirty="0">
                <a:gradFill>
                  <a:gsLst>
                    <a:gs pos="0">
                      <a:srgbClr val="5170FF">
                        <a:alpha val="100000"/>
                      </a:srgbClr>
                    </a:gs>
                    <a:gs pos="100000">
                      <a:srgbClr val="FF66C4">
                        <a:alpha val="100000"/>
                      </a:srgbClr>
                    </a:gs>
                  </a:gsLst>
                  <a:lin ang="0"/>
                </a:gradFill>
                <a:latin typeface="Railey"/>
                <a:ea typeface="Railey"/>
                <a:cs typeface="Railey"/>
                <a:sym typeface="Railey"/>
              </a:rPr>
              <a:t>? </a:t>
            </a:r>
            <a:r>
              <a:rPr lang="en-US" sz="8099" dirty="0" err="1">
                <a:gradFill>
                  <a:gsLst>
                    <a:gs pos="0">
                      <a:srgbClr val="5170FF">
                        <a:alpha val="100000"/>
                      </a:srgbClr>
                    </a:gs>
                    <a:gs pos="100000">
                      <a:srgbClr val="FF66C4">
                        <a:alpha val="100000"/>
                      </a:srgbClr>
                    </a:gs>
                  </a:gsLst>
                  <a:lin ang="0"/>
                </a:gradFill>
                <a:latin typeface="Railey"/>
                <a:ea typeface="Railey"/>
                <a:cs typeface="Railey"/>
                <a:sym typeface="Railey"/>
              </a:rPr>
              <a:t>Quelles</a:t>
            </a:r>
            <a:r>
              <a:rPr lang="en-US" sz="8099" dirty="0">
                <a:gradFill>
                  <a:gsLst>
                    <a:gs pos="0">
                      <a:srgbClr val="5170FF">
                        <a:alpha val="100000"/>
                      </a:srgbClr>
                    </a:gs>
                    <a:gs pos="100000">
                      <a:srgbClr val="FF66C4">
                        <a:alpha val="100000"/>
                      </a:srgbClr>
                    </a:gs>
                  </a:gsLst>
                  <a:lin ang="0"/>
                </a:gradFill>
                <a:latin typeface="Railey"/>
                <a:ea typeface="Railey"/>
                <a:cs typeface="Railey"/>
                <a:sym typeface="Railey"/>
              </a:rPr>
              <a:t> </a:t>
            </a:r>
            <a:r>
              <a:rPr lang="en-US" sz="8099" dirty="0" err="1">
                <a:gradFill>
                  <a:gsLst>
                    <a:gs pos="0">
                      <a:srgbClr val="5170FF">
                        <a:alpha val="100000"/>
                      </a:srgbClr>
                    </a:gs>
                    <a:gs pos="100000">
                      <a:srgbClr val="FF66C4">
                        <a:alpha val="100000"/>
                      </a:srgbClr>
                    </a:gs>
                  </a:gsLst>
                  <a:lin ang="0"/>
                </a:gradFill>
                <a:latin typeface="Railey"/>
                <a:ea typeface="Railey"/>
                <a:cs typeface="Railey"/>
                <a:sym typeface="Railey"/>
              </a:rPr>
              <a:t>règles</a:t>
            </a:r>
            <a:r>
              <a:rPr lang="en-US" sz="8099" dirty="0">
                <a:gradFill>
                  <a:gsLst>
                    <a:gs pos="0">
                      <a:srgbClr val="5170FF">
                        <a:alpha val="100000"/>
                      </a:srgbClr>
                    </a:gs>
                    <a:gs pos="100000">
                      <a:srgbClr val="FF66C4">
                        <a:alpha val="100000"/>
                      </a:srgbClr>
                    </a:gs>
                  </a:gsLst>
                  <a:lin ang="0"/>
                </a:gradFill>
                <a:latin typeface="Railey"/>
                <a:ea typeface="Railey"/>
                <a:cs typeface="Railey"/>
                <a:sym typeface="Railey"/>
              </a:rPr>
              <a:t> à </a:t>
            </a:r>
            <a:r>
              <a:rPr lang="en-US" sz="8099" dirty="0" err="1">
                <a:gradFill>
                  <a:gsLst>
                    <a:gs pos="0">
                      <a:srgbClr val="5170FF">
                        <a:alpha val="100000"/>
                      </a:srgbClr>
                    </a:gs>
                    <a:gs pos="100000">
                      <a:srgbClr val="FF66C4">
                        <a:alpha val="100000"/>
                      </a:srgbClr>
                    </a:gs>
                  </a:gsLst>
                  <a:lin ang="0"/>
                </a:gradFill>
                <a:latin typeface="Railey"/>
                <a:ea typeface="Railey"/>
                <a:cs typeface="Railey"/>
                <a:sym typeface="Railey"/>
              </a:rPr>
              <a:t>retenir</a:t>
            </a:r>
            <a:r>
              <a:rPr lang="en-US" sz="8099" dirty="0">
                <a:gradFill>
                  <a:gsLst>
                    <a:gs pos="0">
                      <a:srgbClr val="5170FF">
                        <a:alpha val="100000"/>
                      </a:srgbClr>
                    </a:gs>
                    <a:gs pos="100000">
                      <a:srgbClr val="FF66C4">
                        <a:alpha val="100000"/>
                      </a:srgbClr>
                    </a:gs>
                  </a:gsLst>
                  <a:lin ang="0"/>
                </a:gradFill>
                <a:latin typeface="Railey"/>
                <a:ea typeface="Railey"/>
                <a:cs typeface="Railey"/>
                <a:sym typeface="Railey"/>
              </a:rPr>
              <a:t>?</a:t>
            </a:r>
          </a:p>
          <a:p>
            <a:pPr algn="ctr">
              <a:lnSpc>
                <a:spcPts val="11339"/>
              </a:lnSpc>
            </a:pPr>
            <a:r>
              <a:rPr lang="en-US" sz="8099" dirty="0">
                <a:gradFill>
                  <a:gsLst>
                    <a:gs pos="0">
                      <a:srgbClr val="5170FF">
                        <a:alpha val="100000"/>
                      </a:srgbClr>
                    </a:gs>
                    <a:gs pos="100000">
                      <a:srgbClr val="FF66C4">
                        <a:alpha val="100000"/>
                      </a:srgbClr>
                    </a:gs>
                  </a:gsLst>
                  <a:lin ang="0"/>
                </a:gradFill>
                <a:latin typeface="Railey"/>
                <a:ea typeface="Railey"/>
                <a:cs typeface="Railey"/>
                <a:sym typeface="Railey"/>
              </a:rPr>
              <a:t>5’</a:t>
            </a:r>
          </a:p>
          <a:p>
            <a:pPr algn="ctr">
              <a:lnSpc>
                <a:spcPts val="11339"/>
              </a:lnSpc>
            </a:pPr>
            <a:endParaRPr lang="en-US" sz="8099" dirty="0">
              <a:gradFill>
                <a:gsLst>
                  <a:gs pos="0">
                    <a:srgbClr val="5170FF">
                      <a:alpha val="100000"/>
                    </a:srgbClr>
                  </a:gs>
                  <a:gs pos="100000">
                    <a:srgbClr val="FF66C4">
                      <a:alpha val="100000"/>
                    </a:srgbClr>
                  </a:gs>
                </a:gsLst>
                <a:lin ang="0"/>
              </a:gradFill>
              <a:latin typeface="Railey"/>
              <a:ea typeface="Railey"/>
              <a:cs typeface="Railey"/>
              <a:sym typeface="Railey"/>
            </a:endParaRPr>
          </a:p>
          <a:p>
            <a:r>
              <a:rPr lang="fr-FR" dirty="0"/>
              <a:t> </a:t>
            </a:r>
            <a:endParaRPr lang="fr-PF" dirty="0"/>
          </a:p>
          <a:p>
            <a:r>
              <a:rPr lang="fr-FR" dirty="0">
                <a:solidFill>
                  <a:schemeClr val="bg1"/>
                </a:solidFill>
              </a:rPr>
              <a:t>Outils A.C.T.I.F : générateur de prompt </a:t>
            </a:r>
            <a:r>
              <a:rPr lang="fr-FR" b="1" u="sng" dirty="0" err="1">
                <a:solidFill>
                  <a:schemeClr val="bg1"/>
                </a:solidFill>
              </a:rPr>
              <a:t>actif.numedu.org</a:t>
            </a:r>
            <a:endParaRPr lang="fr-PF" dirty="0">
              <a:solidFill>
                <a:schemeClr val="bg1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8518769" y="4308726"/>
            <a:ext cx="9769231" cy="6178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79501" lvl="1" indent="-539750" algn="ctr">
              <a:lnSpc>
                <a:spcPts val="7000"/>
              </a:lnSpc>
              <a:buAutoNum type="arabicPeriod"/>
            </a:pPr>
            <a:r>
              <a:rPr lang="en-US" sz="50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donner un ROLE clair</a:t>
            </a:r>
          </a:p>
          <a:p>
            <a:pPr marL="1079501" lvl="1" indent="-539750" algn="ctr">
              <a:lnSpc>
                <a:spcPts val="7000"/>
              </a:lnSpc>
              <a:buAutoNum type="arabicPeriod"/>
            </a:pPr>
            <a:r>
              <a:rPr lang="en-US" sz="50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donner un objectif en précisant le contexte, la tâche</a:t>
            </a:r>
          </a:p>
          <a:p>
            <a:pPr marL="1079501" lvl="1" indent="-539750" algn="ctr">
              <a:lnSpc>
                <a:spcPts val="7000"/>
              </a:lnSpc>
              <a:buAutoNum type="arabicPeriod"/>
            </a:pPr>
            <a:r>
              <a:rPr lang="en-US" sz="50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Ajouter contrainte= format</a:t>
            </a:r>
          </a:p>
          <a:p>
            <a:pPr marL="1079501" lvl="1" indent="-539750" algn="ctr">
              <a:lnSpc>
                <a:spcPts val="7000"/>
              </a:lnSpc>
              <a:buAutoNum type="arabicPeriod"/>
            </a:pPr>
            <a:r>
              <a:rPr lang="en-US" sz="50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donner un exemple</a:t>
            </a:r>
          </a:p>
          <a:p>
            <a:pPr algn="ctr">
              <a:lnSpc>
                <a:spcPts val="7000"/>
              </a:lnSpc>
            </a:pPr>
            <a:endParaRPr lang="en-US" sz="5000" b="1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579794" y="331153"/>
            <a:ext cx="9539595" cy="10085424"/>
          </a:xfrm>
          <a:custGeom>
            <a:avLst/>
            <a:gdLst/>
            <a:ahLst/>
            <a:cxnLst/>
            <a:rect l="l" t="t" r="r" b="b"/>
            <a:pathLst>
              <a:path w="9539595" h="10085424">
                <a:moveTo>
                  <a:pt x="0" y="0"/>
                </a:moveTo>
                <a:lnTo>
                  <a:pt x="9539596" y="0"/>
                </a:lnTo>
                <a:lnTo>
                  <a:pt x="9539596" y="10085424"/>
                </a:lnTo>
                <a:lnTo>
                  <a:pt x="0" y="100854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1337248"/>
            <a:ext cx="11972684" cy="8710128"/>
          </a:xfrm>
          <a:custGeom>
            <a:avLst/>
            <a:gdLst/>
            <a:ahLst/>
            <a:cxnLst/>
            <a:rect l="l" t="t" r="r" b="b"/>
            <a:pathLst>
              <a:path w="11972684" h="8710128">
                <a:moveTo>
                  <a:pt x="0" y="0"/>
                </a:moveTo>
                <a:lnTo>
                  <a:pt x="11972684" y="0"/>
                </a:lnTo>
                <a:lnTo>
                  <a:pt x="11972684" y="8710128"/>
                </a:lnTo>
                <a:lnTo>
                  <a:pt x="0" y="87101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216820" y="-215596"/>
            <a:ext cx="6014261" cy="19418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819"/>
              </a:lnSpc>
            </a:pPr>
            <a:r>
              <a:rPr lang="en-US" sz="11299">
                <a:gradFill>
                  <a:gsLst>
                    <a:gs pos="0">
                      <a:srgbClr val="FFF7AD">
                        <a:alpha val="100000"/>
                      </a:srgbClr>
                    </a:gs>
                    <a:gs pos="100000">
                      <a:srgbClr val="FFA9F9">
                        <a:alpha val="100000"/>
                      </a:srgbClr>
                    </a:gs>
                  </a:gsLst>
                  <a:lin ang="0"/>
                </a:gradFill>
                <a:latin typeface="Hey Gotcha!"/>
                <a:ea typeface="Hey Gotcha!"/>
                <a:cs typeface="Hey Gotcha!"/>
                <a:sym typeface="Hey Gotcha!"/>
              </a:rPr>
              <a:t>BILAN 5'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87181" y="1659572"/>
            <a:ext cx="4301422" cy="1835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L’IA n’est pas intelligente mais est très rapide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7553961"/>
            <a:ext cx="4950393" cy="1047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Elle peut se tromper:</a:t>
            </a:r>
          </a:p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attention aux </a:t>
            </a:r>
            <a:r>
              <a:rPr lang="en-US" sz="3000" b="1">
                <a:solidFill>
                  <a:srgbClr val="FF7F74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BIAIS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394990" y="1887537"/>
            <a:ext cx="4301422" cy="16223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40"/>
              </a:lnSpc>
            </a:pPr>
            <a:r>
              <a:rPr lang="en-US" sz="28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L’IA </a:t>
            </a:r>
            <a:r>
              <a:rPr lang="en-US" sz="28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développe</a:t>
            </a:r>
            <a:r>
              <a:rPr lang="en-US" sz="28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l’esprit</a:t>
            </a:r>
            <a:r>
              <a:rPr lang="en-US" sz="28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critique: le </a:t>
            </a:r>
            <a:r>
              <a:rPr lang="en-US" sz="28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cerveau</a:t>
            </a:r>
            <a:r>
              <a:rPr lang="en-US" sz="28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humain</a:t>
            </a:r>
            <a:r>
              <a:rPr lang="en-US" sz="28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réfléchit</a:t>
            </a:r>
            <a:r>
              <a:rPr lang="en-US" sz="28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!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8857616"/>
            <a:ext cx="5092255" cy="7632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 b="1">
                <a:solidFill>
                  <a:srgbClr val="FF7F74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erreurs provoquées par des données peu variées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551452" y="4497878"/>
            <a:ext cx="4927180" cy="20726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 b="1" u="sng">
                <a:solidFill>
                  <a:srgbClr val="BA2D4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limites</a:t>
            </a:r>
            <a:r>
              <a:rPr lang="en-US" sz="2400" b="1">
                <a:solidFill>
                  <a:srgbClr val="BA2D4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:</a:t>
            </a:r>
          </a:p>
          <a:p>
            <a:pPr algn="ctr">
              <a:lnSpc>
                <a:spcPts val="3360"/>
              </a:lnSpc>
            </a:pPr>
            <a:r>
              <a:rPr lang="en-US" sz="2400" b="1">
                <a:solidFill>
                  <a:srgbClr val="BA2D4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dessins culturels limités</a:t>
            </a:r>
          </a:p>
          <a:p>
            <a:pPr algn="ctr">
              <a:lnSpc>
                <a:spcPts val="3360"/>
              </a:lnSpc>
            </a:pPr>
            <a:r>
              <a:rPr lang="en-US" sz="2400" b="1">
                <a:solidFill>
                  <a:srgbClr val="BA2D4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corpus linguistiques occidentaux/ photos homogènes/ sens implicite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394990" y="8194041"/>
            <a:ext cx="4301422" cy="1064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40"/>
              </a:lnSpc>
            </a:pPr>
            <a:r>
              <a:rPr lang="en-US" sz="31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l’IA imite ce qu’on lui montre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33531" y="1708797"/>
            <a:ext cx="6635115" cy="8229600"/>
          </a:xfrm>
          <a:custGeom>
            <a:avLst/>
            <a:gdLst/>
            <a:ahLst/>
            <a:cxnLst/>
            <a:rect l="l" t="t" r="r" b="b"/>
            <a:pathLst>
              <a:path w="6635115" h="8229600">
                <a:moveTo>
                  <a:pt x="0" y="0"/>
                </a:moveTo>
                <a:lnTo>
                  <a:pt x="6635115" y="0"/>
                </a:lnTo>
                <a:lnTo>
                  <a:pt x="663511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958799" y="5823597"/>
            <a:ext cx="5685389" cy="4114800"/>
          </a:xfrm>
          <a:custGeom>
            <a:avLst/>
            <a:gdLst/>
            <a:ahLst/>
            <a:cxnLst/>
            <a:rect l="l" t="t" r="r" b="b"/>
            <a:pathLst>
              <a:path w="5685389" h="4114800">
                <a:moveTo>
                  <a:pt x="0" y="0"/>
                </a:moveTo>
                <a:lnTo>
                  <a:pt x="5685389" y="0"/>
                </a:lnTo>
                <a:lnTo>
                  <a:pt x="568538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 rot="-281248">
            <a:off x="10875932" y="5305132"/>
            <a:ext cx="2153525" cy="861410"/>
          </a:xfrm>
          <a:custGeom>
            <a:avLst/>
            <a:gdLst/>
            <a:ahLst/>
            <a:cxnLst/>
            <a:rect l="l" t="t" r="r" b="b"/>
            <a:pathLst>
              <a:path w="2153525" h="861410">
                <a:moveTo>
                  <a:pt x="0" y="0"/>
                </a:moveTo>
                <a:lnTo>
                  <a:pt x="2153525" y="0"/>
                </a:lnTo>
                <a:lnTo>
                  <a:pt x="2153525" y="861410"/>
                </a:lnTo>
                <a:lnTo>
                  <a:pt x="0" y="8614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V="1">
            <a:off x="0" y="0"/>
            <a:ext cx="10366617" cy="3128834"/>
          </a:xfrm>
          <a:custGeom>
            <a:avLst/>
            <a:gdLst/>
            <a:ahLst/>
            <a:cxnLst/>
            <a:rect l="l" t="t" r="r" b="b"/>
            <a:pathLst>
              <a:path w="10366617" h="3128834">
                <a:moveTo>
                  <a:pt x="0" y="3128834"/>
                </a:moveTo>
                <a:lnTo>
                  <a:pt x="10366617" y="3128834"/>
                </a:lnTo>
                <a:lnTo>
                  <a:pt x="10366617" y="0"/>
                </a:lnTo>
                <a:lnTo>
                  <a:pt x="0" y="0"/>
                </a:lnTo>
                <a:lnTo>
                  <a:pt x="0" y="3128834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56198" y="3864238"/>
            <a:ext cx="273633" cy="2388858"/>
          </a:xfrm>
          <a:custGeom>
            <a:avLst/>
            <a:gdLst/>
            <a:ahLst/>
            <a:cxnLst/>
            <a:rect l="l" t="t" r="r" b="b"/>
            <a:pathLst>
              <a:path w="273633" h="2388858">
                <a:moveTo>
                  <a:pt x="0" y="0"/>
                </a:moveTo>
                <a:lnTo>
                  <a:pt x="273633" y="0"/>
                </a:lnTo>
                <a:lnTo>
                  <a:pt x="273633" y="2388858"/>
                </a:lnTo>
                <a:lnTo>
                  <a:pt x="0" y="23888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1357554" y="6725235"/>
            <a:ext cx="273633" cy="2388858"/>
          </a:xfrm>
          <a:custGeom>
            <a:avLst/>
            <a:gdLst/>
            <a:ahLst/>
            <a:cxnLst/>
            <a:rect l="l" t="t" r="r" b="b"/>
            <a:pathLst>
              <a:path w="273633" h="2388858">
                <a:moveTo>
                  <a:pt x="273633" y="0"/>
                </a:moveTo>
                <a:lnTo>
                  <a:pt x="0" y="0"/>
                </a:lnTo>
                <a:lnTo>
                  <a:pt x="0" y="2388858"/>
                </a:lnTo>
                <a:lnTo>
                  <a:pt x="273633" y="2388858"/>
                </a:lnTo>
                <a:lnTo>
                  <a:pt x="273633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244855">
            <a:off x="12375414" y="3436487"/>
            <a:ext cx="5173333" cy="5639756"/>
          </a:xfrm>
          <a:custGeom>
            <a:avLst/>
            <a:gdLst/>
            <a:ahLst/>
            <a:cxnLst/>
            <a:rect l="l" t="t" r="r" b="b"/>
            <a:pathLst>
              <a:path w="5173333" h="5639756">
                <a:moveTo>
                  <a:pt x="0" y="0"/>
                </a:moveTo>
                <a:lnTo>
                  <a:pt x="5173332" y="0"/>
                </a:lnTo>
                <a:lnTo>
                  <a:pt x="5173332" y="5639755"/>
                </a:lnTo>
                <a:lnTo>
                  <a:pt x="0" y="563975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700862" y="7105588"/>
            <a:ext cx="9276691" cy="2008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190"/>
              </a:lnSpc>
            </a:pPr>
            <a:r>
              <a:rPr lang="en-US" sz="2900">
                <a:solidFill>
                  <a:srgbClr val="FFFFFF"/>
                </a:solidFill>
                <a:latin typeface="More Sugar"/>
                <a:ea typeface="More Sugar"/>
                <a:cs typeface="More Sugar"/>
                <a:sym typeface="More Sugar"/>
              </a:rPr>
              <a:t>UN SEUL COMPTE, UNE IDENTITE NUMÉRIQUE UNIQUE : UN SEUL IDENTIFIANT PERMETTANT D’ACCÉDER À PLUSIEURS SERVICES NUMÉRIQUES SANS MULTIPLICATIONS DE COMPTE</a:t>
            </a:r>
          </a:p>
          <a:p>
            <a:pPr algn="just">
              <a:lnSpc>
                <a:spcPts val="3190"/>
              </a:lnSpc>
            </a:pPr>
            <a:r>
              <a:rPr lang="en-US" sz="2900">
                <a:solidFill>
                  <a:srgbClr val="FFFFFF"/>
                </a:solidFill>
                <a:latin typeface="More Sugar"/>
                <a:ea typeface="More Sugar"/>
                <a:cs typeface="More Sugar"/>
                <a:sym typeface="More Sugar"/>
              </a:rPr>
              <a:t>ACCES UNIQUE , SIMPLE ET CENTRALISE</a:t>
            </a:r>
          </a:p>
        </p:txBody>
      </p:sp>
      <p:sp>
        <p:nvSpPr>
          <p:cNvPr id="9" name="Freeform 9"/>
          <p:cNvSpPr/>
          <p:nvPr/>
        </p:nvSpPr>
        <p:spPr>
          <a:xfrm>
            <a:off x="6339208" y="9240811"/>
            <a:ext cx="4925478" cy="250752"/>
          </a:xfrm>
          <a:custGeom>
            <a:avLst/>
            <a:gdLst/>
            <a:ahLst/>
            <a:cxnLst/>
            <a:rect l="l" t="t" r="r" b="b"/>
            <a:pathLst>
              <a:path w="4925478" h="250752">
                <a:moveTo>
                  <a:pt x="0" y="0"/>
                </a:moveTo>
                <a:lnTo>
                  <a:pt x="4925478" y="0"/>
                </a:lnTo>
                <a:lnTo>
                  <a:pt x="4925478" y="250752"/>
                </a:lnTo>
                <a:lnTo>
                  <a:pt x="0" y="25075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56198" y="9366187"/>
            <a:ext cx="2289328" cy="457866"/>
          </a:xfrm>
          <a:custGeom>
            <a:avLst/>
            <a:gdLst/>
            <a:ahLst/>
            <a:cxnLst/>
            <a:rect l="l" t="t" r="r" b="b"/>
            <a:pathLst>
              <a:path w="2289328" h="457866">
                <a:moveTo>
                  <a:pt x="0" y="0"/>
                </a:moveTo>
                <a:lnTo>
                  <a:pt x="2289328" y="0"/>
                </a:lnTo>
                <a:lnTo>
                  <a:pt x="2289328" y="457865"/>
                </a:lnTo>
                <a:lnTo>
                  <a:pt x="0" y="45786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700862" y="9366187"/>
            <a:ext cx="2289328" cy="457866"/>
          </a:xfrm>
          <a:custGeom>
            <a:avLst/>
            <a:gdLst/>
            <a:ahLst/>
            <a:cxnLst/>
            <a:rect l="l" t="t" r="r" b="b"/>
            <a:pathLst>
              <a:path w="2289328" h="457866">
                <a:moveTo>
                  <a:pt x="0" y="0"/>
                </a:moveTo>
                <a:lnTo>
                  <a:pt x="2289328" y="0"/>
                </a:lnTo>
                <a:lnTo>
                  <a:pt x="2289328" y="457865"/>
                </a:lnTo>
                <a:lnTo>
                  <a:pt x="0" y="45786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824812" y="9401600"/>
            <a:ext cx="1918053" cy="383611"/>
          </a:xfrm>
          <a:custGeom>
            <a:avLst/>
            <a:gdLst/>
            <a:ahLst/>
            <a:cxnLst/>
            <a:rect l="l" t="t" r="r" b="b"/>
            <a:pathLst>
              <a:path w="1918053" h="383611">
                <a:moveTo>
                  <a:pt x="0" y="0"/>
                </a:moveTo>
                <a:lnTo>
                  <a:pt x="1918053" y="0"/>
                </a:lnTo>
                <a:lnTo>
                  <a:pt x="1918053" y="383610"/>
                </a:lnTo>
                <a:lnTo>
                  <a:pt x="0" y="38361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183095" y="9401600"/>
            <a:ext cx="1918053" cy="383611"/>
          </a:xfrm>
          <a:custGeom>
            <a:avLst/>
            <a:gdLst/>
            <a:ahLst/>
            <a:cxnLst/>
            <a:rect l="l" t="t" r="r" b="b"/>
            <a:pathLst>
              <a:path w="1918053" h="383611">
                <a:moveTo>
                  <a:pt x="0" y="0"/>
                </a:moveTo>
                <a:lnTo>
                  <a:pt x="1918054" y="0"/>
                </a:lnTo>
                <a:lnTo>
                  <a:pt x="1918054" y="383610"/>
                </a:lnTo>
                <a:lnTo>
                  <a:pt x="0" y="38361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306074" y="7409334"/>
            <a:ext cx="1222661" cy="686218"/>
          </a:xfrm>
          <a:custGeom>
            <a:avLst/>
            <a:gdLst/>
            <a:ahLst/>
            <a:cxnLst/>
            <a:rect l="l" t="t" r="r" b="b"/>
            <a:pathLst>
              <a:path w="1222661" h="686218">
                <a:moveTo>
                  <a:pt x="0" y="0"/>
                </a:moveTo>
                <a:lnTo>
                  <a:pt x="1222661" y="0"/>
                </a:lnTo>
                <a:lnTo>
                  <a:pt x="1222661" y="686219"/>
                </a:lnTo>
                <a:lnTo>
                  <a:pt x="0" y="68621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917405" y="696565"/>
            <a:ext cx="8938468" cy="21405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57"/>
              </a:lnSpc>
            </a:pPr>
            <a:r>
              <a:rPr lang="en-US" sz="3428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QU’EST-CE QUE NATI TAHI? </a:t>
            </a:r>
          </a:p>
          <a:p>
            <a:pPr algn="ctr">
              <a:lnSpc>
                <a:spcPts val="3257"/>
              </a:lnSpc>
            </a:pPr>
            <a:r>
              <a:rPr lang="en-US" sz="3428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( L’IDENTITÉ/ LA DESCENDANCE - UN)</a:t>
            </a:r>
          </a:p>
          <a:p>
            <a:pPr algn="l">
              <a:lnSpc>
                <a:spcPts val="4015"/>
              </a:lnSpc>
            </a:pPr>
            <a:endParaRPr lang="en-US" sz="3428">
              <a:solidFill>
                <a:srgbClr val="000000"/>
              </a:solidFill>
              <a:latin typeface="More Sugar"/>
              <a:ea typeface="More Sugar"/>
              <a:cs typeface="More Sugar"/>
              <a:sym typeface="More Sugar"/>
            </a:endParaRPr>
          </a:p>
          <a:p>
            <a:pPr algn="l">
              <a:lnSpc>
                <a:spcPts val="3162"/>
              </a:lnSpc>
            </a:pPr>
            <a:r>
              <a:rPr lang="en-US" sz="3328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=TA CARTE D’IDENTITÉ NUMÉRIQUE </a:t>
            </a:r>
          </a:p>
          <a:p>
            <a:pPr algn="ctr">
              <a:lnSpc>
                <a:spcPts val="3162"/>
              </a:lnSpc>
            </a:pPr>
            <a:r>
              <a:rPr lang="en-US" sz="3328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5'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37029" y="3113363"/>
            <a:ext cx="10520526" cy="34334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57"/>
              </a:lnSpc>
            </a:pPr>
            <a:r>
              <a:rPr lang="en-US" sz="3779" u="sng">
                <a:solidFill>
                  <a:srgbClr val="FFF197"/>
                </a:solidFill>
                <a:latin typeface="More Sugar"/>
                <a:ea typeface="More Sugar"/>
                <a:cs typeface="More Sugar"/>
                <a:sym typeface="More Sugar"/>
              </a:rPr>
              <a:t>EDIFICE, ONE  ET NEO POCKET </a:t>
            </a:r>
          </a:p>
          <a:p>
            <a:pPr algn="l">
              <a:lnSpc>
                <a:spcPts val="4157"/>
              </a:lnSpc>
            </a:pPr>
            <a:endParaRPr lang="en-US" sz="3779" u="sng">
              <a:solidFill>
                <a:srgbClr val="FFF197"/>
              </a:solidFill>
              <a:latin typeface="More Sugar"/>
              <a:ea typeface="More Sugar"/>
              <a:cs typeface="More Sugar"/>
              <a:sym typeface="More Sugar"/>
            </a:endParaRPr>
          </a:p>
          <a:p>
            <a:pPr marL="612009" lvl="1" indent="-306004" algn="l">
              <a:lnSpc>
                <a:spcPts val="3118"/>
              </a:lnSpc>
              <a:buFont typeface="Arial"/>
              <a:buChar char="•"/>
            </a:pPr>
            <a:r>
              <a:rPr lang="en-US" sz="2834">
                <a:solidFill>
                  <a:srgbClr val="FFFFFF"/>
                </a:solidFill>
                <a:latin typeface="More Sugar"/>
                <a:ea typeface="More Sugar"/>
                <a:cs typeface="More Sugar"/>
                <a:sym typeface="More Sugar"/>
              </a:rPr>
              <a:t>PRÉCONISATION : UTILISER LES APPLICATIONS SUR TÉLÉPHONE PORTABLE</a:t>
            </a:r>
          </a:p>
          <a:p>
            <a:pPr marL="612009" lvl="1" indent="-306004" algn="l">
              <a:lnSpc>
                <a:spcPts val="3118"/>
              </a:lnSpc>
              <a:buFont typeface="Arial"/>
              <a:buChar char="•"/>
            </a:pPr>
            <a:r>
              <a:rPr lang="en-US" sz="2834">
                <a:solidFill>
                  <a:srgbClr val="FFFFFF"/>
                </a:solidFill>
                <a:latin typeface="More Sugar"/>
                <a:ea typeface="More Sugar"/>
                <a:cs typeface="More Sugar"/>
                <a:sym typeface="More Sugar"/>
              </a:rPr>
              <a:t>EXEMPTION DE QUOTA 4G ( CONVENTION ONATI)</a:t>
            </a:r>
          </a:p>
          <a:p>
            <a:pPr marL="612009" lvl="1" indent="-306004" algn="l">
              <a:lnSpc>
                <a:spcPts val="3118"/>
              </a:lnSpc>
              <a:buFont typeface="Arial"/>
              <a:buChar char="•"/>
            </a:pPr>
            <a:r>
              <a:rPr lang="en-US" sz="2834">
                <a:solidFill>
                  <a:srgbClr val="FFFFFF"/>
                </a:solidFill>
                <a:latin typeface="More Sugar"/>
                <a:ea typeface="More Sugar"/>
                <a:cs typeface="More Sugar"/>
                <a:sym typeface="More Sugar"/>
              </a:rPr>
              <a:t>ACCÈS AUX CODES VIA CLÉ OTP ( POUR LES DIRECTEURS) = ARENA VIA OTP PUIS PARAMÈTRE DES COMPTES / IDENTIFIANTS ET MDP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775496" y="128458"/>
            <a:ext cx="8512504" cy="32173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89554" lvl="1" indent="-494777" algn="ctr">
              <a:lnSpc>
                <a:spcPts val="6416"/>
              </a:lnSpc>
              <a:buFont typeface="Arial"/>
              <a:buChar char="•"/>
            </a:pPr>
            <a:r>
              <a:rPr lang="en-US" sz="4583" b="1" u="sng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création</a:t>
            </a:r>
            <a:r>
              <a:rPr lang="en-US" sz="4583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: 2011</a:t>
            </a:r>
          </a:p>
          <a:p>
            <a:pPr marL="989554" lvl="1" indent="-494777" algn="ctr">
              <a:lnSpc>
                <a:spcPts val="6416"/>
              </a:lnSpc>
              <a:buFont typeface="Arial"/>
              <a:buChar char="•"/>
            </a:pPr>
            <a:r>
              <a:rPr lang="en-US" sz="4583" b="1" u="sng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année 2023</a:t>
            </a:r>
            <a:r>
              <a:rPr lang="en-US" sz="4583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: </a:t>
            </a:r>
          </a:p>
          <a:p>
            <a:pPr algn="ctr">
              <a:lnSpc>
                <a:spcPts val="6416"/>
              </a:lnSpc>
            </a:pPr>
            <a:r>
              <a:rPr lang="en-US" sz="4583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+ 3,8 millions d’élèves utilisent ONE /NEO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901520" y="39977"/>
            <a:ext cx="14997660" cy="3517633"/>
          </a:xfrm>
          <a:custGeom>
            <a:avLst/>
            <a:gdLst/>
            <a:ahLst/>
            <a:cxnLst/>
            <a:rect l="l" t="t" r="r" b="b"/>
            <a:pathLst>
              <a:path w="14997660" h="3517633">
                <a:moveTo>
                  <a:pt x="14997660" y="0"/>
                </a:moveTo>
                <a:lnTo>
                  <a:pt x="0" y="0"/>
                </a:lnTo>
                <a:lnTo>
                  <a:pt x="0" y="3517633"/>
                </a:lnTo>
                <a:lnTo>
                  <a:pt x="14997660" y="3517633"/>
                </a:lnTo>
                <a:lnTo>
                  <a:pt x="14997660" y="0"/>
                </a:lnTo>
                <a:close/>
              </a:path>
            </a:pathLst>
          </a:custGeom>
          <a:blipFill>
            <a:blip r:embed="rId3">
              <a:alphaModFix amt="63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327275" y="668265"/>
            <a:ext cx="10489299" cy="2668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53"/>
              </a:lnSpc>
            </a:pPr>
            <a:r>
              <a:rPr lang="en-US" sz="6957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QU’EST-CE QU’UN ENT?</a:t>
            </a:r>
          </a:p>
          <a:p>
            <a:pPr algn="ctr">
              <a:lnSpc>
                <a:spcPts val="3143"/>
              </a:lnSpc>
            </a:pPr>
            <a:r>
              <a:rPr lang="en-US" sz="2857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PLATEFORME PÉDAGOGIQUE/ ENVIRONNEMENT NUMÉRIQUE DE TRAVAIL ( APP ET SERVICES VIE SCOLAIRE)</a:t>
            </a:r>
          </a:p>
          <a:p>
            <a:pPr algn="ctr">
              <a:lnSpc>
                <a:spcPts val="4133"/>
              </a:lnSpc>
            </a:pPr>
            <a:r>
              <a:rPr lang="en-US" sz="3757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5'</a:t>
            </a:r>
          </a:p>
        </p:txBody>
      </p:sp>
      <p:sp>
        <p:nvSpPr>
          <p:cNvPr id="5" name="Freeform 5"/>
          <p:cNvSpPr/>
          <p:nvPr/>
        </p:nvSpPr>
        <p:spPr>
          <a:xfrm>
            <a:off x="16300273" y="9785210"/>
            <a:ext cx="1918053" cy="383611"/>
          </a:xfrm>
          <a:custGeom>
            <a:avLst/>
            <a:gdLst/>
            <a:ahLst/>
            <a:cxnLst/>
            <a:rect l="l" t="t" r="r" b="b"/>
            <a:pathLst>
              <a:path w="1918053" h="383611">
                <a:moveTo>
                  <a:pt x="0" y="0"/>
                </a:moveTo>
                <a:lnTo>
                  <a:pt x="1918054" y="0"/>
                </a:lnTo>
                <a:lnTo>
                  <a:pt x="1918054" y="383611"/>
                </a:lnTo>
                <a:lnTo>
                  <a:pt x="0" y="3836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816574" y="9785210"/>
            <a:ext cx="1918053" cy="383611"/>
          </a:xfrm>
          <a:custGeom>
            <a:avLst/>
            <a:gdLst/>
            <a:ahLst/>
            <a:cxnLst/>
            <a:rect l="l" t="t" r="r" b="b"/>
            <a:pathLst>
              <a:path w="1918053" h="383611">
                <a:moveTo>
                  <a:pt x="0" y="0"/>
                </a:moveTo>
                <a:lnTo>
                  <a:pt x="1918054" y="0"/>
                </a:lnTo>
                <a:lnTo>
                  <a:pt x="1918054" y="383611"/>
                </a:lnTo>
                <a:lnTo>
                  <a:pt x="0" y="3836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482622">
            <a:off x="4712666" y="3440353"/>
            <a:ext cx="1628188" cy="731204"/>
          </a:xfrm>
          <a:custGeom>
            <a:avLst/>
            <a:gdLst/>
            <a:ahLst/>
            <a:cxnLst/>
            <a:rect l="l" t="t" r="r" b="b"/>
            <a:pathLst>
              <a:path w="1628188" h="731204">
                <a:moveTo>
                  <a:pt x="0" y="0"/>
                </a:moveTo>
                <a:lnTo>
                  <a:pt x="1628188" y="0"/>
                </a:lnTo>
                <a:lnTo>
                  <a:pt x="1628188" y="731205"/>
                </a:lnTo>
                <a:lnTo>
                  <a:pt x="0" y="73120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3509209">
            <a:off x="12714018" y="3448080"/>
            <a:ext cx="1628188" cy="731204"/>
          </a:xfrm>
          <a:custGeom>
            <a:avLst/>
            <a:gdLst/>
            <a:ahLst/>
            <a:cxnLst/>
            <a:rect l="l" t="t" r="r" b="b"/>
            <a:pathLst>
              <a:path w="1628188" h="731204">
                <a:moveTo>
                  <a:pt x="0" y="0"/>
                </a:moveTo>
                <a:lnTo>
                  <a:pt x="1628188" y="0"/>
                </a:lnTo>
                <a:lnTo>
                  <a:pt x="1628188" y="731205"/>
                </a:lnTo>
                <a:lnTo>
                  <a:pt x="0" y="73120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5400000">
            <a:off x="8363871" y="3811447"/>
            <a:ext cx="1628188" cy="731204"/>
          </a:xfrm>
          <a:custGeom>
            <a:avLst/>
            <a:gdLst/>
            <a:ahLst/>
            <a:cxnLst/>
            <a:rect l="l" t="t" r="r" b="b"/>
            <a:pathLst>
              <a:path w="1628188" h="731204">
                <a:moveTo>
                  <a:pt x="0" y="0"/>
                </a:moveTo>
                <a:lnTo>
                  <a:pt x="1628188" y="0"/>
                </a:lnTo>
                <a:lnTo>
                  <a:pt x="1628188" y="731205"/>
                </a:lnTo>
                <a:lnTo>
                  <a:pt x="0" y="73120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3318" y="100095"/>
            <a:ext cx="4596421" cy="5906016"/>
          </a:xfrm>
          <a:custGeom>
            <a:avLst/>
            <a:gdLst/>
            <a:ahLst/>
            <a:cxnLst/>
            <a:rect l="l" t="t" r="r" b="b"/>
            <a:pathLst>
              <a:path w="4596421" h="5906016">
                <a:moveTo>
                  <a:pt x="0" y="0"/>
                </a:moveTo>
                <a:lnTo>
                  <a:pt x="4596420" y="0"/>
                </a:lnTo>
                <a:lnTo>
                  <a:pt x="4596420" y="5906016"/>
                </a:lnTo>
                <a:lnTo>
                  <a:pt x="0" y="590601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2270982" y="5301435"/>
            <a:ext cx="5513462" cy="4819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96"/>
              </a:lnSpc>
            </a:pPr>
            <a:r>
              <a:rPr lang="en-US" sz="3451">
                <a:solidFill>
                  <a:srgbClr val="FFFFFF"/>
                </a:solidFill>
                <a:latin typeface="More Sugar"/>
                <a:ea typeface="More Sugar"/>
                <a:cs typeface="More Sugar"/>
                <a:sym typeface="More Sugar"/>
              </a:rPr>
              <a:t>COMMUNICATION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790907" y="4613585"/>
            <a:ext cx="4723125" cy="1097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46"/>
              </a:lnSpc>
            </a:pPr>
            <a:r>
              <a:rPr lang="en-US" sz="3951">
                <a:solidFill>
                  <a:srgbClr val="FFFFFF"/>
                </a:solidFill>
                <a:latin typeface="More Sugar"/>
                <a:ea typeface="More Sugar"/>
                <a:cs typeface="More Sugar"/>
                <a:sym typeface="More Sugar"/>
              </a:rPr>
              <a:t>OUTILS NUMÉRIQUES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303022" y="5126569"/>
            <a:ext cx="4481092" cy="1066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26"/>
              </a:lnSpc>
            </a:pPr>
            <a:r>
              <a:rPr lang="en-US" sz="3751">
                <a:solidFill>
                  <a:srgbClr val="FFFFFF"/>
                </a:solidFill>
                <a:latin typeface="More Sugar"/>
                <a:ea typeface="More Sugar"/>
                <a:cs typeface="More Sugar"/>
                <a:sym typeface="More Sugar"/>
              </a:rPr>
              <a:t>STOCKAGE DES DONNÉES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56823" y="7477760"/>
            <a:ext cx="6034045" cy="1780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 algn="ctr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messagerie</a:t>
            </a:r>
          </a:p>
          <a:p>
            <a:pPr marL="734059" lvl="1" indent="-367030" algn="ctr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cahier de texte</a:t>
            </a:r>
          </a:p>
          <a:p>
            <a:pPr marL="734059" lvl="1" indent="-367030" algn="ctr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cahier de liaison </a:t>
            </a:r>
          </a:p>
        </p:txBody>
      </p:sp>
      <p:sp>
        <p:nvSpPr>
          <p:cNvPr id="15" name="Freeform 15"/>
          <p:cNvSpPr/>
          <p:nvPr/>
        </p:nvSpPr>
        <p:spPr>
          <a:xfrm rot="7482622">
            <a:off x="4070568" y="6065868"/>
            <a:ext cx="1336712" cy="600305"/>
          </a:xfrm>
          <a:custGeom>
            <a:avLst/>
            <a:gdLst/>
            <a:ahLst/>
            <a:cxnLst/>
            <a:rect l="l" t="t" r="r" b="b"/>
            <a:pathLst>
              <a:path w="1336712" h="600305">
                <a:moveTo>
                  <a:pt x="0" y="0"/>
                </a:moveTo>
                <a:lnTo>
                  <a:pt x="1336711" y="0"/>
                </a:lnTo>
                <a:lnTo>
                  <a:pt x="1336711" y="600305"/>
                </a:lnTo>
                <a:lnTo>
                  <a:pt x="0" y="60030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6290868" y="7477760"/>
            <a:ext cx="6034045" cy="2380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 algn="ctr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enregistrement et mise à disposition, partage de fichiers: documents texte, image, vidéos, liens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016297" y="6612715"/>
            <a:ext cx="4970446" cy="2980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 algn="ctr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création de livres multimédias</a:t>
            </a:r>
          </a:p>
          <a:p>
            <a:pPr marL="734059" lvl="1" indent="-367030" algn="ctr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création de blog</a:t>
            </a:r>
          </a:p>
          <a:p>
            <a:pPr marL="734059" lvl="1" indent="-367030" algn="ctr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création de frise chronologiques</a:t>
            </a:r>
          </a:p>
        </p:txBody>
      </p:sp>
      <p:sp>
        <p:nvSpPr>
          <p:cNvPr id="18" name="Freeform 18"/>
          <p:cNvSpPr/>
          <p:nvPr/>
        </p:nvSpPr>
        <p:spPr>
          <a:xfrm rot="5400000">
            <a:off x="9004247" y="6601802"/>
            <a:ext cx="1102335" cy="495049"/>
          </a:xfrm>
          <a:custGeom>
            <a:avLst/>
            <a:gdLst/>
            <a:ahLst/>
            <a:cxnLst/>
            <a:rect l="l" t="t" r="r" b="b"/>
            <a:pathLst>
              <a:path w="1102335" h="495049">
                <a:moveTo>
                  <a:pt x="0" y="0"/>
                </a:moveTo>
                <a:lnTo>
                  <a:pt x="1102336" y="0"/>
                </a:lnTo>
                <a:lnTo>
                  <a:pt x="1102336" y="495049"/>
                </a:lnTo>
                <a:lnTo>
                  <a:pt x="0" y="49504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4753288">
            <a:off x="15590954" y="5945860"/>
            <a:ext cx="1102335" cy="495049"/>
          </a:xfrm>
          <a:custGeom>
            <a:avLst/>
            <a:gdLst/>
            <a:ahLst/>
            <a:cxnLst/>
            <a:rect l="l" t="t" r="r" b="b"/>
            <a:pathLst>
              <a:path w="1102335" h="495049">
                <a:moveTo>
                  <a:pt x="0" y="0"/>
                </a:moveTo>
                <a:lnTo>
                  <a:pt x="1102336" y="0"/>
                </a:lnTo>
                <a:lnTo>
                  <a:pt x="1102336" y="495048"/>
                </a:lnTo>
                <a:lnTo>
                  <a:pt x="0" y="49504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 rot="801493">
            <a:off x="1011242" y="869251"/>
            <a:ext cx="4982890" cy="2853837"/>
          </a:xfrm>
          <a:custGeom>
            <a:avLst/>
            <a:gdLst/>
            <a:ahLst/>
            <a:cxnLst/>
            <a:rect l="l" t="t" r="r" b="b"/>
            <a:pathLst>
              <a:path w="4982890" h="2853837">
                <a:moveTo>
                  <a:pt x="0" y="0"/>
                </a:moveTo>
                <a:lnTo>
                  <a:pt x="4982890" y="0"/>
                </a:lnTo>
                <a:lnTo>
                  <a:pt x="4982890" y="2853837"/>
                </a:lnTo>
                <a:lnTo>
                  <a:pt x="0" y="28538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801493">
            <a:off x="262266" y="212333"/>
            <a:ext cx="4982890" cy="2853837"/>
          </a:xfrm>
          <a:custGeom>
            <a:avLst/>
            <a:gdLst/>
            <a:ahLst/>
            <a:cxnLst/>
            <a:rect l="l" t="t" r="r" b="b"/>
            <a:pathLst>
              <a:path w="4982890" h="2853837">
                <a:moveTo>
                  <a:pt x="0" y="0"/>
                </a:moveTo>
                <a:lnTo>
                  <a:pt x="4982891" y="0"/>
                </a:lnTo>
                <a:lnTo>
                  <a:pt x="4982891" y="2853837"/>
                </a:lnTo>
                <a:lnTo>
                  <a:pt x="0" y="28538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801493">
            <a:off x="4630694" y="869251"/>
            <a:ext cx="4982890" cy="2853837"/>
          </a:xfrm>
          <a:custGeom>
            <a:avLst/>
            <a:gdLst/>
            <a:ahLst/>
            <a:cxnLst/>
            <a:rect l="l" t="t" r="r" b="b"/>
            <a:pathLst>
              <a:path w="4982890" h="2853837">
                <a:moveTo>
                  <a:pt x="0" y="0"/>
                </a:moveTo>
                <a:lnTo>
                  <a:pt x="4982891" y="0"/>
                </a:lnTo>
                <a:lnTo>
                  <a:pt x="4982891" y="2853837"/>
                </a:lnTo>
                <a:lnTo>
                  <a:pt x="0" y="28538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801493">
            <a:off x="3898843" y="212333"/>
            <a:ext cx="4982890" cy="2853837"/>
          </a:xfrm>
          <a:custGeom>
            <a:avLst/>
            <a:gdLst/>
            <a:ahLst/>
            <a:cxnLst/>
            <a:rect l="l" t="t" r="r" b="b"/>
            <a:pathLst>
              <a:path w="4982890" h="2853837">
                <a:moveTo>
                  <a:pt x="0" y="0"/>
                </a:moveTo>
                <a:lnTo>
                  <a:pt x="4982891" y="0"/>
                </a:lnTo>
                <a:lnTo>
                  <a:pt x="4982891" y="2853837"/>
                </a:lnTo>
                <a:lnTo>
                  <a:pt x="0" y="28538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49574">
            <a:off x="6742862" y="7042896"/>
            <a:ext cx="1384931" cy="196408"/>
          </a:xfrm>
          <a:custGeom>
            <a:avLst/>
            <a:gdLst/>
            <a:ahLst/>
            <a:cxnLst/>
            <a:rect l="l" t="t" r="r" b="b"/>
            <a:pathLst>
              <a:path w="1384931" h="196408">
                <a:moveTo>
                  <a:pt x="0" y="0"/>
                </a:moveTo>
                <a:lnTo>
                  <a:pt x="1384931" y="0"/>
                </a:lnTo>
                <a:lnTo>
                  <a:pt x="1384931" y="196409"/>
                </a:lnTo>
                <a:lnTo>
                  <a:pt x="0" y="19640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549574">
            <a:off x="3414240" y="5169487"/>
            <a:ext cx="1384931" cy="196408"/>
          </a:xfrm>
          <a:custGeom>
            <a:avLst/>
            <a:gdLst/>
            <a:ahLst/>
            <a:cxnLst/>
            <a:rect l="l" t="t" r="r" b="b"/>
            <a:pathLst>
              <a:path w="1384931" h="196408">
                <a:moveTo>
                  <a:pt x="0" y="0"/>
                </a:moveTo>
                <a:lnTo>
                  <a:pt x="1384931" y="0"/>
                </a:lnTo>
                <a:lnTo>
                  <a:pt x="1384931" y="196408"/>
                </a:lnTo>
                <a:lnTo>
                  <a:pt x="0" y="19640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56198" y="9366187"/>
            <a:ext cx="2289328" cy="457866"/>
          </a:xfrm>
          <a:custGeom>
            <a:avLst/>
            <a:gdLst/>
            <a:ahLst/>
            <a:cxnLst/>
            <a:rect l="l" t="t" r="r" b="b"/>
            <a:pathLst>
              <a:path w="2289328" h="457866">
                <a:moveTo>
                  <a:pt x="0" y="0"/>
                </a:moveTo>
                <a:lnTo>
                  <a:pt x="2289328" y="0"/>
                </a:lnTo>
                <a:lnTo>
                  <a:pt x="2289328" y="457865"/>
                </a:lnTo>
                <a:lnTo>
                  <a:pt x="0" y="4578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824812" y="9401600"/>
            <a:ext cx="1918053" cy="383611"/>
          </a:xfrm>
          <a:custGeom>
            <a:avLst/>
            <a:gdLst/>
            <a:ahLst/>
            <a:cxnLst/>
            <a:rect l="l" t="t" r="r" b="b"/>
            <a:pathLst>
              <a:path w="1918053" h="383611">
                <a:moveTo>
                  <a:pt x="0" y="0"/>
                </a:moveTo>
                <a:lnTo>
                  <a:pt x="1918053" y="0"/>
                </a:lnTo>
                <a:lnTo>
                  <a:pt x="1918053" y="383610"/>
                </a:lnTo>
                <a:lnTo>
                  <a:pt x="0" y="38361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183095" y="9401600"/>
            <a:ext cx="1918053" cy="383611"/>
          </a:xfrm>
          <a:custGeom>
            <a:avLst/>
            <a:gdLst/>
            <a:ahLst/>
            <a:cxnLst/>
            <a:rect l="l" t="t" r="r" b="b"/>
            <a:pathLst>
              <a:path w="1918053" h="383611">
                <a:moveTo>
                  <a:pt x="0" y="0"/>
                </a:moveTo>
                <a:lnTo>
                  <a:pt x="1918054" y="0"/>
                </a:lnTo>
                <a:lnTo>
                  <a:pt x="1918054" y="383610"/>
                </a:lnTo>
                <a:lnTo>
                  <a:pt x="0" y="38361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410212">
            <a:off x="9353359" y="4955658"/>
            <a:ext cx="1748930" cy="785429"/>
          </a:xfrm>
          <a:custGeom>
            <a:avLst/>
            <a:gdLst/>
            <a:ahLst/>
            <a:cxnLst/>
            <a:rect l="l" t="t" r="r" b="b"/>
            <a:pathLst>
              <a:path w="1748930" h="785429">
                <a:moveTo>
                  <a:pt x="0" y="0"/>
                </a:moveTo>
                <a:lnTo>
                  <a:pt x="1748930" y="0"/>
                </a:lnTo>
                <a:lnTo>
                  <a:pt x="1748930" y="785429"/>
                </a:lnTo>
                <a:lnTo>
                  <a:pt x="0" y="78542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6951568" y="848251"/>
            <a:ext cx="10307732" cy="8838880"/>
          </a:xfrm>
          <a:custGeom>
            <a:avLst/>
            <a:gdLst/>
            <a:ahLst/>
            <a:cxnLst/>
            <a:rect l="l" t="t" r="r" b="b"/>
            <a:pathLst>
              <a:path w="10307732" h="8838880">
                <a:moveTo>
                  <a:pt x="0" y="0"/>
                </a:moveTo>
                <a:lnTo>
                  <a:pt x="10307732" y="0"/>
                </a:lnTo>
                <a:lnTo>
                  <a:pt x="10307732" y="8838880"/>
                </a:lnTo>
                <a:lnTo>
                  <a:pt x="0" y="883888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028700" y="1052847"/>
            <a:ext cx="7544934" cy="15963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83"/>
              </a:lnSpc>
            </a:pPr>
            <a:r>
              <a:rPr lang="en-US" sz="4297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CE QUE PERMET NOTRE ENT </a:t>
            </a:r>
          </a:p>
          <a:p>
            <a:pPr algn="ctr">
              <a:lnSpc>
                <a:spcPts val="3771"/>
              </a:lnSpc>
            </a:pPr>
            <a:r>
              <a:rPr lang="en-US" sz="3697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5'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 flipV="1">
            <a:off x="5036230" y="0"/>
            <a:ext cx="11325295" cy="3418180"/>
          </a:xfrm>
          <a:custGeom>
            <a:avLst/>
            <a:gdLst/>
            <a:ahLst/>
            <a:cxnLst/>
            <a:rect l="l" t="t" r="r" b="b"/>
            <a:pathLst>
              <a:path w="11325295" h="3418180">
                <a:moveTo>
                  <a:pt x="0" y="3418180"/>
                </a:moveTo>
                <a:lnTo>
                  <a:pt x="11325295" y="3418180"/>
                </a:lnTo>
                <a:lnTo>
                  <a:pt x="11325295" y="0"/>
                </a:lnTo>
                <a:lnTo>
                  <a:pt x="0" y="0"/>
                </a:lnTo>
                <a:lnTo>
                  <a:pt x="0" y="341818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813260" y="4081698"/>
            <a:ext cx="6197201" cy="5176602"/>
          </a:xfrm>
          <a:custGeom>
            <a:avLst/>
            <a:gdLst/>
            <a:ahLst/>
            <a:cxnLst/>
            <a:rect l="l" t="t" r="r" b="b"/>
            <a:pathLst>
              <a:path w="6197201" h="5176602">
                <a:moveTo>
                  <a:pt x="0" y="0"/>
                </a:moveTo>
                <a:lnTo>
                  <a:pt x="6197201" y="0"/>
                </a:lnTo>
                <a:lnTo>
                  <a:pt x="6197201" y="5176602"/>
                </a:lnTo>
                <a:lnTo>
                  <a:pt x="0" y="51766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82360" t="-19527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11504" y="3353773"/>
            <a:ext cx="8301619" cy="5904527"/>
          </a:xfrm>
          <a:custGeom>
            <a:avLst/>
            <a:gdLst/>
            <a:ahLst/>
            <a:cxnLst/>
            <a:rect l="l" t="t" r="r" b="b"/>
            <a:pathLst>
              <a:path w="8301619" h="5904527">
                <a:moveTo>
                  <a:pt x="0" y="0"/>
                </a:moveTo>
                <a:lnTo>
                  <a:pt x="8301619" y="0"/>
                </a:lnTo>
                <a:lnTo>
                  <a:pt x="8301619" y="5904527"/>
                </a:lnTo>
                <a:lnTo>
                  <a:pt x="0" y="590452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5678618" y="948696"/>
            <a:ext cx="10269285" cy="2042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59"/>
              </a:lnSpc>
            </a:pPr>
            <a:r>
              <a:rPr lang="en-US" sz="5536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CONNEXION ET PRISE EN MAIN</a:t>
            </a:r>
          </a:p>
          <a:p>
            <a:pPr algn="ctr">
              <a:lnSpc>
                <a:spcPts val="5259"/>
              </a:lnSpc>
            </a:pPr>
            <a:r>
              <a:rPr lang="en-US" sz="5536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 5'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2339901" y="6705672"/>
            <a:ext cx="8598527" cy="2016746"/>
          </a:xfrm>
          <a:custGeom>
            <a:avLst/>
            <a:gdLst/>
            <a:ahLst/>
            <a:cxnLst/>
            <a:rect l="l" t="t" r="r" b="b"/>
            <a:pathLst>
              <a:path w="8598527" h="2016746">
                <a:moveTo>
                  <a:pt x="8598527" y="0"/>
                </a:moveTo>
                <a:lnTo>
                  <a:pt x="0" y="0"/>
                </a:lnTo>
                <a:lnTo>
                  <a:pt x="0" y="2016745"/>
                </a:lnTo>
                <a:lnTo>
                  <a:pt x="8598527" y="2016745"/>
                </a:lnTo>
                <a:lnTo>
                  <a:pt x="8598527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7410156" y="6705672"/>
            <a:ext cx="8414656" cy="1973619"/>
          </a:xfrm>
          <a:custGeom>
            <a:avLst/>
            <a:gdLst/>
            <a:ahLst/>
            <a:cxnLst/>
            <a:rect l="l" t="t" r="r" b="b"/>
            <a:pathLst>
              <a:path w="8414656" h="1973619">
                <a:moveTo>
                  <a:pt x="8414656" y="0"/>
                </a:moveTo>
                <a:lnTo>
                  <a:pt x="0" y="0"/>
                </a:lnTo>
                <a:lnTo>
                  <a:pt x="0" y="1973619"/>
                </a:lnTo>
                <a:lnTo>
                  <a:pt x="8414656" y="1973619"/>
                </a:lnTo>
                <a:lnTo>
                  <a:pt x="8414656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126775" y="1200150"/>
            <a:ext cx="4332419" cy="2608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214"/>
              </a:lnSpc>
            </a:pPr>
            <a:r>
              <a:rPr lang="en-US" sz="18376">
                <a:solidFill>
                  <a:srgbClr val="FFFFFF"/>
                </a:solidFill>
                <a:latin typeface="More Sugar"/>
                <a:ea typeface="More Sugar"/>
                <a:cs typeface="More Sugar"/>
                <a:sym typeface="More Sugar"/>
              </a:rPr>
              <a:t>1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016884" y="2727438"/>
            <a:ext cx="4332419" cy="2608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214"/>
              </a:lnSpc>
            </a:pPr>
            <a:r>
              <a:rPr lang="en-US" sz="18376">
                <a:solidFill>
                  <a:srgbClr val="FFFFFF"/>
                </a:solidFill>
                <a:latin typeface="More Sugar"/>
                <a:ea typeface="More Sugar"/>
                <a:cs typeface="More Sugar"/>
                <a:sym typeface="More Sugar"/>
              </a:rPr>
              <a:t>3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179615" y="4276552"/>
            <a:ext cx="3279579" cy="17148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65"/>
              </a:lnSpc>
            </a:pPr>
            <a:r>
              <a:rPr lang="en-US" sz="3681" spc="-110">
                <a:solidFill>
                  <a:srgbClr val="FFFFFF"/>
                </a:solidFill>
                <a:latin typeface="More Sugar"/>
                <a:ea typeface="More Sugar"/>
                <a:cs typeface="More Sugar"/>
                <a:sym typeface="More Sugar"/>
              </a:rPr>
              <a:t>vérification du profil utilisateur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33652" y="3924745"/>
            <a:ext cx="5518665" cy="26089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214"/>
              </a:lnSpc>
            </a:pPr>
            <a:r>
              <a:rPr lang="en-US" sz="18376">
                <a:solidFill>
                  <a:srgbClr val="FFFFFF"/>
                </a:solidFill>
                <a:latin typeface="More Sugar"/>
                <a:ea typeface="More Sugar"/>
                <a:cs typeface="More Sugar"/>
                <a:sym typeface="More Sugar"/>
              </a:rPr>
              <a:t>2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052769" y="2390552"/>
            <a:ext cx="7091231" cy="6550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85"/>
              </a:lnSpc>
            </a:pPr>
            <a:r>
              <a:rPr lang="en-US" sz="4181" spc="-125">
                <a:solidFill>
                  <a:srgbClr val="FFFFFF"/>
                </a:solidFill>
                <a:latin typeface="More Sugar"/>
                <a:ea typeface="More Sugar"/>
                <a:cs typeface="More Sugar"/>
                <a:sym typeface="More Sugar"/>
              </a:rPr>
              <a:t>connexion à l’ENT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628411" y="3149927"/>
            <a:ext cx="3332373" cy="11809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89"/>
              </a:lnSpc>
            </a:pPr>
            <a:r>
              <a:rPr lang="en-US" sz="3781" spc="-113">
                <a:solidFill>
                  <a:srgbClr val="FFFFFF"/>
                </a:solidFill>
                <a:latin typeface="More Sugar"/>
                <a:ea typeface="More Sugar"/>
                <a:cs typeface="More Sugar"/>
                <a:sym typeface="More Sugar"/>
              </a:rPr>
              <a:t>Découverte du tableau de bord</a:t>
            </a:r>
          </a:p>
        </p:txBody>
      </p:sp>
      <p:sp>
        <p:nvSpPr>
          <p:cNvPr id="11" name="Freeform 11"/>
          <p:cNvSpPr/>
          <p:nvPr/>
        </p:nvSpPr>
        <p:spPr>
          <a:xfrm>
            <a:off x="4068884" y="2037199"/>
            <a:ext cx="2105680" cy="107198"/>
          </a:xfrm>
          <a:custGeom>
            <a:avLst/>
            <a:gdLst/>
            <a:ahLst/>
            <a:cxnLst/>
            <a:rect l="l" t="t" r="r" b="b"/>
            <a:pathLst>
              <a:path w="2105680" h="107198">
                <a:moveTo>
                  <a:pt x="0" y="0"/>
                </a:moveTo>
                <a:lnTo>
                  <a:pt x="2105680" y="0"/>
                </a:lnTo>
                <a:lnTo>
                  <a:pt x="2105680" y="107198"/>
                </a:lnTo>
                <a:lnTo>
                  <a:pt x="0" y="1071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771972" y="4491870"/>
            <a:ext cx="2105680" cy="107198"/>
          </a:xfrm>
          <a:custGeom>
            <a:avLst/>
            <a:gdLst/>
            <a:ahLst/>
            <a:cxnLst/>
            <a:rect l="l" t="t" r="r" b="b"/>
            <a:pathLst>
              <a:path w="2105680" h="107198">
                <a:moveTo>
                  <a:pt x="0" y="0"/>
                </a:moveTo>
                <a:lnTo>
                  <a:pt x="2105680" y="0"/>
                </a:lnTo>
                <a:lnTo>
                  <a:pt x="2105680" y="107198"/>
                </a:lnTo>
                <a:lnTo>
                  <a:pt x="0" y="1071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5725231" y="4971680"/>
            <a:ext cx="1818718" cy="92589"/>
          </a:xfrm>
          <a:custGeom>
            <a:avLst/>
            <a:gdLst/>
            <a:ahLst/>
            <a:cxnLst/>
            <a:rect l="l" t="t" r="r" b="b"/>
            <a:pathLst>
              <a:path w="1818718" h="92589">
                <a:moveTo>
                  <a:pt x="0" y="0"/>
                </a:moveTo>
                <a:lnTo>
                  <a:pt x="1818718" y="0"/>
                </a:lnTo>
                <a:lnTo>
                  <a:pt x="1818718" y="92590"/>
                </a:lnTo>
                <a:lnTo>
                  <a:pt x="0" y="9259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8182416" y="1213339"/>
            <a:ext cx="3312394" cy="4845258"/>
          </a:xfrm>
          <a:custGeom>
            <a:avLst/>
            <a:gdLst/>
            <a:ahLst/>
            <a:cxnLst/>
            <a:rect l="l" t="t" r="r" b="b"/>
            <a:pathLst>
              <a:path w="3312394" h="4845258">
                <a:moveTo>
                  <a:pt x="0" y="0"/>
                </a:moveTo>
                <a:lnTo>
                  <a:pt x="3312395" y="0"/>
                </a:lnTo>
                <a:lnTo>
                  <a:pt x="3312395" y="4845257"/>
                </a:lnTo>
                <a:lnTo>
                  <a:pt x="0" y="484525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556198" y="9366187"/>
            <a:ext cx="2289328" cy="457866"/>
          </a:xfrm>
          <a:custGeom>
            <a:avLst/>
            <a:gdLst/>
            <a:ahLst/>
            <a:cxnLst/>
            <a:rect l="l" t="t" r="r" b="b"/>
            <a:pathLst>
              <a:path w="2289328" h="457866">
                <a:moveTo>
                  <a:pt x="0" y="0"/>
                </a:moveTo>
                <a:lnTo>
                  <a:pt x="2289328" y="0"/>
                </a:lnTo>
                <a:lnTo>
                  <a:pt x="2289328" y="457865"/>
                </a:lnTo>
                <a:lnTo>
                  <a:pt x="0" y="45786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5824812" y="9401600"/>
            <a:ext cx="1918053" cy="383611"/>
          </a:xfrm>
          <a:custGeom>
            <a:avLst/>
            <a:gdLst/>
            <a:ahLst/>
            <a:cxnLst/>
            <a:rect l="l" t="t" r="r" b="b"/>
            <a:pathLst>
              <a:path w="1918053" h="383611">
                <a:moveTo>
                  <a:pt x="0" y="0"/>
                </a:moveTo>
                <a:lnTo>
                  <a:pt x="1918053" y="0"/>
                </a:lnTo>
                <a:lnTo>
                  <a:pt x="1918053" y="383610"/>
                </a:lnTo>
                <a:lnTo>
                  <a:pt x="0" y="38361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5183095" y="9401600"/>
            <a:ext cx="1918053" cy="383611"/>
          </a:xfrm>
          <a:custGeom>
            <a:avLst/>
            <a:gdLst/>
            <a:ahLst/>
            <a:cxnLst/>
            <a:rect l="l" t="t" r="r" b="b"/>
            <a:pathLst>
              <a:path w="1918053" h="383611">
                <a:moveTo>
                  <a:pt x="0" y="0"/>
                </a:moveTo>
                <a:lnTo>
                  <a:pt x="1918054" y="0"/>
                </a:lnTo>
                <a:lnTo>
                  <a:pt x="1918054" y="383610"/>
                </a:lnTo>
                <a:lnTo>
                  <a:pt x="0" y="38361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864238">
            <a:off x="10509437" y="4342909"/>
            <a:ext cx="1140788" cy="512317"/>
          </a:xfrm>
          <a:custGeom>
            <a:avLst/>
            <a:gdLst/>
            <a:ahLst/>
            <a:cxnLst/>
            <a:rect l="l" t="t" r="r" b="b"/>
            <a:pathLst>
              <a:path w="1140788" h="512317">
                <a:moveTo>
                  <a:pt x="0" y="0"/>
                </a:moveTo>
                <a:lnTo>
                  <a:pt x="1140787" y="0"/>
                </a:lnTo>
                <a:lnTo>
                  <a:pt x="1140787" y="512318"/>
                </a:lnTo>
                <a:lnTo>
                  <a:pt x="0" y="51231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0695448">
            <a:off x="7953671" y="1952221"/>
            <a:ext cx="855845" cy="384352"/>
          </a:xfrm>
          <a:custGeom>
            <a:avLst/>
            <a:gdLst/>
            <a:ahLst/>
            <a:cxnLst/>
            <a:rect l="l" t="t" r="r" b="b"/>
            <a:pathLst>
              <a:path w="855845" h="384352">
                <a:moveTo>
                  <a:pt x="0" y="0"/>
                </a:moveTo>
                <a:lnTo>
                  <a:pt x="855845" y="0"/>
                </a:lnTo>
                <a:lnTo>
                  <a:pt x="855845" y="384352"/>
                </a:lnTo>
                <a:lnTo>
                  <a:pt x="0" y="38435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9247678">
            <a:off x="7584917" y="4591680"/>
            <a:ext cx="855845" cy="384352"/>
          </a:xfrm>
          <a:custGeom>
            <a:avLst/>
            <a:gdLst/>
            <a:ahLst/>
            <a:cxnLst/>
            <a:rect l="l" t="t" r="r" b="b"/>
            <a:pathLst>
              <a:path w="855845" h="384352">
                <a:moveTo>
                  <a:pt x="0" y="0"/>
                </a:moveTo>
                <a:lnTo>
                  <a:pt x="855845" y="0"/>
                </a:lnTo>
                <a:lnTo>
                  <a:pt x="855845" y="384352"/>
                </a:lnTo>
                <a:lnTo>
                  <a:pt x="0" y="38435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4104907" y="6885985"/>
            <a:ext cx="10078187" cy="1725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3"/>
              </a:lnSpc>
            </a:pPr>
            <a:r>
              <a:rPr lang="en-US" sz="6102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CONNEXION ET PRISE EN MAIN 5'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2339901" y="6705672"/>
            <a:ext cx="8598527" cy="2016746"/>
          </a:xfrm>
          <a:custGeom>
            <a:avLst/>
            <a:gdLst/>
            <a:ahLst/>
            <a:cxnLst/>
            <a:rect l="l" t="t" r="r" b="b"/>
            <a:pathLst>
              <a:path w="8598527" h="2016746">
                <a:moveTo>
                  <a:pt x="8598527" y="0"/>
                </a:moveTo>
                <a:lnTo>
                  <a:pt x="0" y="0"/>
                </a:lnTo>
                <a:lnTo>
                  <a:pt x="0" y="2016745"/>
                </a:lnTo>
                <a:lnTo>
                  <a:pt x="8598527" y="2016745"/>
                </a:lnTo>
                <a:lnTo>
                  <a:pt x="8598527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7410156" y="6705672"/>
            <a:ext cx="8414656" cy="1973619"/>
          </a:xfrm>
          <a:custGeom>
            <a:avLst/>
            <a:gdLst/>
            <a:ahLst/>
            <a:cxnLst/>
            <a:rect l="l" t="t" r="r" b="b"/>
            <a:pathLst>
              <a:path w="8414656" h="1973619">
                <a:moveTo>
                  <a:pt x="8414656" y="0"/>
                </a:moveTo>
                <a:lnTo>
                  <a:pt x="0" y="0"/>
                </a:lnTo>
                <a:lnTo>
                  <a:pt x="0" y="1973619"/>
                </a:lnTo>
                <a:lnTo>
                  <a:pt x="8414656" y="1973619"/>
                </a:lnTo>
                <a:lnTo>
                  <a:pt x="8414656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126775" y="1200150"/>
            <a:ext cx="4332419" cy="2608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214"/>
              </a:lnSpc>
            </a:pPr>
            <a:r>
              <a:rPr lang="en-US" sz="18376">
                <a:solidFill>
                  <a:srgbClr val="FFFFFF"/>
                </a:solidFill>
                <a:latin typeface="More Sugar"/>
                <a:ea typeface="More Sugar"/>
                <a:cs typeface="More Sugar"/>
                <a:sym typeface="More Sugar"/>
              </a:rPr>
              <a:t>1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016884" y="2727438"/>
            <a:ext cx="4332419" cy="2608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214"/>
              </a:lnSpc>
            </a:pPr>
            <a:r>
              <a:rPr lang="en-US" sz="18376">
                <a:solidFill>
                  <a:srgbClr val="FFFFFF"/>
                </a:solidFill>
                <a:latin typeface="More Sugar"/>
                <a:ea typeface="More Sugar"/>
                <a:cs typeface="More Sugar"/>
                <a:sym typeface="More Sugar"/>
              </a:rPr>
              <a:t>3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179615" y="4848052"/>
            <a:ext cx="3279579" cy="5718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65"/>
              </a:lnSpc>
            </a:pPr>
            <a:r>
              <a:rPr lang="en-US" sz="3681" spc="-110">
                <a:solidFill>
                  <a:srgbClr val="FFFFFF"/>
                </a:solidFill>
                <a:latin typeface="More Sugar"/>
                <a:ea typeface="More Sugar"/>
                <a:cs typeface="More Sugar"/>
                <a:sym typeface="More Sugar"/>
              </a:rPr>
              <a:t>ta classe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56198" y="3483732"/>
            <a:ext cx="5518665" cy="26089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214"/>
              </a:lnSpc>
            </a:pPr>
            <a:r>
              <a:rPr lang="en-US" sz="18376">
                <a:solidFill>
                  <a:srgbClr val="FFFFFF"/>
                </a:solidFill>
                <a:latin typeface="More Sugar"/>
                <a:ea typeface="More Sugar"/>
                <a:cs typeface="More Sugar"/>
                <a:sym typeface="More Sugar"/>
              </a:rPr>
              <a:t>2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052769" y="2390552"/>
            <a:ext cx="7091231" cy="6550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85"/>
              </a:lnSpc>
            </a:pPr>
            <a:r>
              <a:rPr lang="en-US" sz="4181" spc="-125">
                <a:solidFill>
                  <a:srgbClr val="FFFFFF"/>
                </a:solidFill>
                <a:latin typeface="More Sugar"/>
                <a:ea typeface="More Sugar"/>
                <a:cs typeface="More Sugar"/>
                <a:sym typeface="More Sugar"/>
              </a:rPr>
              <a:t>ton compte </a:t>
            </a:r>
          </a:p>
        </p:txBody>
      </p:sp>
      <p:sp>
        <p:nvSpPr>
          <p:cNvPr id="10" name="Freeform 10"/>
          <p:cNvSpPr/>
          <p:nvPr/>
        </p:nvSpPr>
        <p:spPr>
          <a:xfrm>
            <a:off x="4068884" y="2037199"/>
            <a:ext cx="2105680" cy="107198"/>
          </a:xfrm>
          <a:custGeom>
            <a:avLst/>
            <a:gdLst/>
            <a:ahLst/>
            <a:cxnLst/>
            <a:rect l="l" t="t" r="r" b="b"/>
            <a:pathLst>
              <a:path w="2105680" h="107198">
                <a:moveTo>
                  <a:pt x="0" y="0"/>
                </a:moveTo>
                <a:lnTo>
                  <a:pt x="2105680" y="0"/>
                </a:lnTo>
                <a:lnTo>
                  <a:pt x="2105680" y="107198"/>
                </a:lnTo>
                <a:lnTo>
                  <a:pt x="0" y="1071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771972" y="4491870"/>
            <a:ext cx="2105680" cy="107198"/>
          </a:xfrm>
          <a:custGeom>
            <a:avLst/>
            <a:gdLst/>
            <a:ahLst/>
            <a:cxnLst/>
            <a:rect l="l" t="t" r="r" b="b"/>
            <a:pathLst>
              <a:path w="2105680" h="107198">
                <a:moveTo>
                  <a:pt x="0" y="0"/>
                </a:moveTo>
                <a:lnTo>
                  <a:pt x="2105680" y="0"/>
                </a:lnTo>
                <a:lnTo>
                  <a:pt x="2105680" y="107198"/>
                </a:lnTo>
                <a:lnTo>
                  <a:pt x="0" y="1071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725231" y="4971680"/>
            <a:ext cx="1818718" cy="92589"/>
          </a:xfrm>
          <a:custGeom>
            <a:avLst/>
            <a:gdLst/>
            <a:ahLst/>
            <a:cxnLst/>
            <a:rect l="l" t="t" r="r" b="b"/>
            <a:pathLst>
              <a:path w="1818718" h="92589">
                <a:moveTo>
                  <a:pt x="0" y="0"/>
                </a:moveTo>
                <a:lnTo>
                  <a:pt x="1818718" y="0"/>
                </a:lnTo>
                <a:lnTo>
                  <a:pt x="1818718" y="92590"/>
                </a:lnTo>
                <a:lnTo>
                  <a:pt x="0" y="9259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8182416" y="1213339"/>
            <a:ext cx="3312394" cy="4845258"/>
          </a:xfrm>
          <a:custGeom>
            <a:avLst/>
            <a:gdLst/>
            <a:ahLst/>
            <a:cxnLst/>
            <a:rect l="l" t="t" r="r" b="b"/>
            <a:pathLst>
              <a:path w="3312394" h="4845258">
                <a:moveTo>
                  <a:pt x="0" y="0"/>
                </a:moveTo>
                <a:lnTo>
                  <a:pt x="3312395" y="0"/>
                </a:lnTo>
                <a:lnTo>
                  <a:pt x="3312395" y="4845257"/>
                </a:lnTo>
                <a:lnTo>
                  <a:pt x="0" y="484525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556198" y="9366187"/>
            <a:ext cx="2289328" cy="457866"/>
          </a:xfrm>
          <a:custGeom>
            <a:avLst/>
            <a:gdLst/>
            <a:ahLst/>
            <a:cxnLst/>
            <a:rect l="l" t="t" r="r" b="b"/>
            <a:pathLst>
              <a:path w="2289328" h="457866">
                <a:moveTo>
                  <a:pt x="0" y="0"/>
                </a:moveTo>
                <a:lnTo>
                  <a:pt x="2289328" y="0"/>
                </a:lnTo>
                <a:lnTo>
                  <a:pt x="2289328" y="457865"/>
                </a:lnTo>
                <a:lnTo>
                  <a:pt x="0" y="45786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5824812" y="9401600"/>
            <a:ext cx="1918053" cy="383611"/>
          </a:xfrm>
          <a:custGeom>
            <a:avLst/>
            <a:gdLst/>
            <a:ahLst/>
            <a:cxnLst/>
            <a:rect l="l" t="t" r="r" b="b"/>
            <a:pathLst>
              <a:path w="1918053" h="383611">
                <a:moveTo>
                  <a:pt x="0" y="0"/>
                </a:moveTo>
                <a:lnTo>
                  <a:pt x="1918053" y="0"/>
                </a:lnTo>
                <a:lnTo>
                  <a:pt x="1918053" y="383610"/>
                </a:lnTo>
                <a:lnTo>
                  <a:pt x="0" y="38361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5183095" y="9401600"/>
            <a:ext cx="1918053" cy="383611"/>
          </a:xfrm>
          <a:custGeom>
            <a:avLst/>
            <a:gdLst/>
            <a:ahLst/>
            <a:cxnLst/>
            <a:rect l="l" t="t" r="r" b="b"/>
            <a:pathLst>
              <a:path w="1918053" h="383611">
                <a:moveTo>
                  <a:pt x="0" y="0"/>
                </a:moveTo>
                <a:lnTo>
                  <a:pt x="1918054" y="0"/>
                </a:lnTo>
                <a:lnTo>
                  <a:pt x="1918054" y="383610"/>
                </a:lnTo>
                <a:lnTo>
                  <a:pt x="0" y="38361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864238">
            <a:off x="10509437" y="4342909"/>
            <a:ext cx="1140788" cy="512317"/>
          </a:xfrm>
          <a:custGeom>
            <a:avLst/>
            <a:gdLst/>
            <a:ahLst/>
            <a:cxnLst/>
            <a:rect l="l" t="t" r="r" b="b"/>
            <a:pathLst>
              <a:path w="1140788" h="512317">
                <a:moveTo>
                  <a:pt x="0" y="0"/>
                </a:moveTo>
                <a:lnTo>
                  <a:pt x="1140787" y="0"/>
                </a:lnTo>
                <a:lnTo>
                  <a:pt x="1140787" y="512318"/>
                </a:lnTo>
                <a:lnTo>
                  <a:pt x="0" y="51231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10695448">
            <a:off x="7953671" y="1952221"/>
            <a:ext cx="855845" cy="384352"/>
          </a:xfrm>
          <a:custGeom>
            <a:avLst/>
            <a:gdLst/>
            <a:ahLst/>
            <a:cxnLst/>
            <a:rect l="l" t="t" r="r" b="b"/>
            <a:pathLst>
              <a:path w="855845" h="384352">
                <a:moveTo>
                  <a:pt x="0" y="0"/>
                </a:moveTo>
                <a:lnTo>
                  <a:pt x="855845" y="0"/>
                </a:lnTo>
                <a:lnTo>
                  <a:pt x="855845" y="384352"/>
                </a:lnTo>
                <a:lnTo>
                  <a:pt x="0" y="38435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9247678">
            <a:off x="7584917" y="4591680"/>
            <a:ext cx="855845" cy="384352"/>
          </a:xfrm>
          <a:custGeom>
            <a:avLst/>
            <a:gdLst/>
            <a:ahLst/>
            <a:cxnLst/>
            <a:rect l="l" t="t" r="r" b="b"/>
            <a:pathLst>
              <a:path w="855845" h="384352">
                <a:moveTo>
                  <a:pt x="0" y="0"/>
                </a:moveTo>
                <a:lnTo>
                  <a:pt x="855845" y="0"/>
                </a:lnTo>
                <a:lnTo>
                  <a:pt x="855845" y="384352"/>
                </a:lnTo>
                <a:lnTo>
                  <a:pt x="0" y="38435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13628411" y="3445202"/>
            <a:ext cx="3332373" cy="590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89"/>
              </a:lnSpc>
            </a:pPr>
            <a:r>
              <a:rPr lang="en-US" sz="3781" spc="-113">
                <a:solidFill>
                  <a:srgbClr val="FFFFFF"/>
                </a:solidFill>
                <a:latin typeface="More Sugar"/>
                <a:ea typeface="More Sugar"/>
                <a:cs typeface="More Sugar"/>
                <a:sym typeface="More Sugar"/>
              </a:rPr>
              <a:t>tes applications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104907" y="6885985"/>
            <a:ext cx="10078187" cy="1725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3"/>
              </a:lnSpc>
            </a:pPr>
            <a:r>
              <a:rPr lang="en-US" sz="6102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NAVIGATION DANS LES MENUS  10'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965909" y="3155461"/>
            <a:ext cx="6586419" cy="5105938"/>
          </a:xfrm>
          <a:custGeom>
            <a:avLst/>
            <a:gdLst/>
            <a:ahLst/>
            <a:cxnLst/>
            <a:rect l="l" t="t" r="r" b="b"/>
            <a:pathLst>
              <a:path w="6586419" h="5105938">
                <a:moveTo>
                  <a:pt x="0" y="0"/>
                </a:moveTo>
                <a:lnTo>
                  <a:pt x="6586419" y="0"/>
                </a:lnTo>
                <a:lnTo>
                  <a:pt x="6586419" y="5105938"/>
                </a:lnTo>
                <a:lnTo>
                  <a:pt x="0" y="51059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608225" y="3026233"/>
            <a:ext cx="3757644" cy="751529"/>
          </a:xfrm>
          <a:custGeom>
            <a:avLst/>
            <a:gdLst/>
            <a:ahLst/>
            <a:cxnLst/>
            <a:rect l="l" t="t" r="r" b="b"/>
            <a:pathLst>
              <a:path w="3757644" h="751529">
                <a:moveTo>
                  <a:pt x="0" y="0"/>
                </a:moveTo>
                <a:lnTo>
                  <a:pt x="3757644" y="0"/>
                </a:lnTo>
                <a:lnTo>
                  <a:pt x="3757644" y="751529"/>
                </a:lnTo>
                <a:lnTo>
                  <a:pt x="0" y="75152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552328" y="5274402"/>
            <a:ext cx="5160917" cy="1032183"/>
          </a:xfrm>
          <a:custGeom>
            <a:avLst/>
            <a:gdLst/>
            <a:ahLst/>
            <a:cxnLst/>
            <a:rect l="l" t="t" r="r" b="b"/>
            <a:pathLst>
              <a:path w="5160917" h="1032183">
                <a:moveTo>
                  <a:pt x="0" y="0"/>
                </a:moveTo>
                <a:lnTo>
                  <a:pt x="5160917" y="0"/>
                </a:lnTo>
                <a:lnTo>
                  <a:pt x="5160917" y="1032183"/>
                </a:lnTo>
                <a:lnTo>
                  <a:pt x="0" y="103218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972261" y="8071396"/>
            <a:ext cx="3757644" cy="751529"/>
          </a:xfrm>
          <a:custGeom>
            <a:avLst/>
            <a:gdLst/>
            <a:ahLst/>
            <a:cxnLst/>
            <a:rect l="l" t="t" r="r" b="b"/>
            <a:pathLst>
              <a:path w="3757644" h="751529">
                <a:moveTo>
                  <a:pt x="0" y="0"/>
                </a:moveTo>
                <a:lnTo>
                  <a:pt x="3757644" y="0"/>
                </a:lnTo>
                <a:lnTo>
                  <a:pt x="3757644" y="751529"/>
                </a:lnTo>
                <a:lnTo>
                  <a:pt x="0" y="75152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54696" y="8099971"/>
            <a:ext cx="3757644" cy="751529"/>
          </a:xfrm>
          <a:custGeom>
            <a:avLst/>
            <a:gdLst/>
            <a:ahLst/>
            <a:cxnLst/>
            <a:rect l="l" t="t" r="r" b="b"/>
            <a:pathLst>
              <a:path w="3757644" h="751529">
                <a:moveTo>
                  <a:pt x="0" y="0"/>
                </a:moveTo>
                <a:lnTo>
                  <a:pt x="3757644" y="0"/>
                </a:lnTo>
                <a:lnTo>
                  <a:pt x="3757644" y="751529"/>
                </a:lnTo>
                <a:lnTo>
                  <a:pt x="0" y="75152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457513" y="7855492"/>
            <a:ext cx="4059068" cy="811814"/>
          </a:xfrm>
          <a:custGeom>
            <a:avLst/>
            <a:gdLst/>
            <a:ahLst/>
            <a:cxnLst/>
            <a:rect l="l" t="t" r="r" b="b"/>
            <a:pathLst>
              <a:path w="4059068" h="811814">
                <a:moveTo>
                  <a:pt x="0" y="0"/>
                </a:moveTo>
                <a:lnTo>
                  <a:pt x="4059068" y="0"/>
                </a:lnTo>
                <a:lnTo>
                  <a:pt x="4059068" y="811814"/>
                </a:lnTo>
                <a:lnTo>
                  <a:pt x="0" y="8118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57136" y="2188776"/>
            <a:ext cx="6066108" cy="1213222"/>
          </a:xfrm>
          <a:custGeom>
            <a:avLst/>
            <a:gdLst/>
            <a:ahLst/>
            <a:cxnLst/>
            <a:rect l="l" t="t" r="r" b="b"/>
            <a:pathLst>
              <a:path w="6066108" h="1213222">
                <a:moveTo>
                  <a:pt x="0" y="0"/>
                </a:moveTo>
                <a:lnTo>
                  <a:pt x="6066108" y="0"/>
                </a:lnTo>
                <a:lnTo>
                  <a:pt x="6066108" y="1213221"/>
                </a:lnTo>
                <a:lnTo>
                  <a:pt x="0" y="121322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841230" y="5517718"/>
            <a:ext cx="4343630" cy="868726"/>
          </a:xfrm>
          <a:custGeom>
            <a:avLst/>
            <a:gdLst/>
            <a:ahLst/>
            <a:cxnLst/>
            <a:rect l="l" t="t" r="r" b="b"/>
            <a:pathLst>
              <a:path w="4343630" h="868726">
                <a:moveTo>
                  <a:pt x="0" y="0"/>
                </a:moveTo>
                <a:lnTo>
                  <a:pt x="4343630" y="0"/>
                </a:lnTo>
                <a:lnTo>
                  <a:pt x="4343630" y="868726"/>
                </a:lnTo>
                <a:lnTo>
                  <a:pt x="0" y="8687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54696" y="5457942"/>
            <a:ext cx="4780522" cy="956104"/>
          </a:xfrm>
          <a:custGeom>
            <a:avLst/>
            <a:gdLst/>
            <a:ahLst/>
            <a:cxnLst/>
            <a:rect l="l" t="t" r="r" b="b"/>
            <a:pathLst>
              <a:path w="4780522" h="956104">
                <a:moveTo>
                  <a:pt x="0" y="0"/>
                </a:moveTo>
                <a:lnTo>
                  <a:pt x="4780522" y="0"/>
                </a:lnTo>
                <a:lnTo>
                  <a:pt x="4780522" y="956105"/>
                </a:lnTo>
                <a:lnTo>
                  <a:pt x="0" y="95610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316150" y="410962"/>
            <a:ext cx="5409711" cy="1268823"/>
          </a:xfrm>
          <a:custGeom>
            <a:avLst/>
            <a:gdLst/>
            <a:ahLst/>
            <a:cxnLst/>
            <a:rect l="l" t="t" r="r" b="b"/>
            <a:pathLst>
              <a:path w="5409711" h="1268823">
                <a:moveTo>
                  <a:pt x="5409711" y="0"/>
                </a:moveTo>
                <a:lnTo>
                  <a:pt x="0" y="0"/>
                </a:lnTo>
                <a:lnTo>
                  <a:pt x="0" y="1268823"/>
                </a:lnTo>
                <a:lnTo>
                  <a:pt x="5409711" y="1268823"/>
                </a:lnTo>
                <a:lnTo>
                  <a:pt x="5409711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4300460" y="445841"/>
            <a:ext cx="5409711" cy="1268823"/>
          </a:xfrm>
          <a:custGeom>
            <a:avLst/>
            <a:gdLst/>
            <a:ahLst/>
            <a:cxnLst/>
            <a:rect l="l" t="t" r="r" b="b"/>
            <a:pathLst>
              <a:path w="5409711" h="1268823">
                <a:moveTo>
                  <a:pt x="5409711" y="0"/>
                </a:moveTo>
                <a:lnTo>
                  <a:pt x="0" y="0"/>
                </a:lnTo>
                <a:lnTo>
                  <a:pt x="0" y="1268823"/>
                </a:lnTo>
                <a:lnTo>
                  <a:pt x="5409711" y="1268823"/>
                </a:lnTo>
                <a:lnTo>
                  <a:pt x="5409711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9991163" y="3129612"/>
            <a:ext cx="4929616" cy="5557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260"/>
              </a:lnSpc>
            </a:pPr>
            <a:r>
              <a:rPr lang="en-US" sz="3873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PRESENCE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552328" y="5570046"/>
            <a:ext cx="5079505" cy="478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769"/>
              </a:lnSpc>
            </a:pPr>
            <a:r>
              <a:rPr lang="en-US" sz="3427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CAHIER MULTIMEDIAS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0" y="8181851"/>
            <a:ext cx="4929616" cy="5557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260"/>
              </a:lnSpc>
            </a:pPr>
            <a:r>
              <a:rPr lang="en-US" sz="3873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BLOG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171533" y="7998679"/>
            <a:ext cx="4929616" cy="5540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60"/>
              </a:lnSpc>
            </a:pPr>
            <a:r>
              <a:rPr lang="en-US" sz="3873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APPS EDU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507454" y="2599663"/>
            <a:ext cx="4929616" cy="5557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260"/>
              </a:lnSpc>
            </a:pPr>
            <a:r>
              <a:rPr lang="en-US" sz="3873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CAHIER DE TEXTE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96246" y="5689361"/>
            <a:ext cx="4929616" cy="5540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60"/>
              </a:lnSpc>
            </a:pPr>
            <a:r>
              <a:rPr lang="en-US" sz="3873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CAHIER DE LIAISON</a:t>
            </a:r>
          </a:p>
        </p:txBody>
      </p:sp>
      <p:sp>
        <p:nvSpPr>
          <p:cNvPr id="20" name="Freeform 20"/>
          <p:cNvSpPr/>
          <p:nvPr/>
        </p:nvSpPr>
        <p:spPr>
          <a:xfrm>
            <a:off x="15824812" y="9401600"/>
            <a:ext cx="1918053" cy="383611"/>
          </a:xfrm>
          <a:custGeom>
            <a:avLst/>
            <a:gdLst/>
            <a:ahLst/>
            <a:cxnLst/>
            <a:rect l="l" t="t" r="r" b="b"/>
            <a:pathLst>
              <a:path w="1918053" h="383611">
                <a:moveTo>
                  <a:pt x="0" y="0"/>
                </a:moveTo>
                <a:lnTo>
                  <a:pt x="1918053" y="0"/>
                </a:lnTo>
                <a:lnTo>
                  <a:pt x="1918053" y="383610"/>
                </a:lnTo>
                <a:lnTo>
                  <a:pt x="0" y="38361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5183095" y="9401600"/>
            <a:ext cx="1918053" cy="383611"/>
          </a:xfrm>
          <a:custGeom>
            <a:avLst/>
            <a:gdLst/>
            <a:ahLst/>
            <a:cxnLst/>
            <a:rect l="l" t="t" r="r" b="b"/>
            <a:pathLst>
              <a:path w="1918053" h="383611">
                <a:moveTo>
                  <a:pt x="0" y="0"/>
                </a:moveTo>
                <a:lnTo>
                  <a:pt x="1918054" y="0"/>
                </a:lnTo>
                <a:lnTo>
                  <a:pt x="1918054" y="383610"/>
                </a:lnTo>
                <a:lnTo>
                  <a:pt x="0" y="38361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775409" y="597335"/>
            <a:ext cx="8483709" cy="8705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39"/>
              </a:lnSpc>
            </a:pPr>
            <a:r>
              <a:rPr lang="en-US" sz="5099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Ateliers autonomes 50'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316150" y="3414483"/>
            <a:ext cx="6669865" cy="1526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26112" lvl="1" indent="-313056" algn="ctr">
              <a:lnSpc>
                <a:spcPts val="4060"/>
              </a:lnSpc>
              <a:buFont typeface="Arial"/>
              <a:buChar char="•"/>
            </a:pPr>
            <a:r>
              <a:rPr lang="en-US" sz="29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Ajouter un devoir</a:t>
            </a:r>
          </a:p>
          <a:p>
            <a:pPr algn="ctr">
              <a:lnSpc>
                <a:spcPts val="4060"/>
              </a:lnSpc>
            </a:pPr>
            <a:r>
              <a:rPr lang="en-US" sz="29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• Joindre un fichier ou un lien</a:t>
            </a:r>
          </a:p>
          <a:p>
            <a:pPr algn="ctr">
              <a:lnSpc>
                <a:spcPts val="4060"/>
              </a:lnSpc>
            </a:pPr>
            <a:r>
              <a:rPr lang="en-US" sz="29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• Programmer une échéance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0" y="6423572"/>
            <a:ext cx="6669865" cy="1526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26112" lvl="1" indent="-313056" algn="ctr">
              <a:lnSpc>
                <a:spcPts val="4060"/>
              </a:lnSpc>
              <a:buFont typeface="Arial"/>
              <a:buChar char="•"/>
            </a:pPr>
            <a:r>
              <a:rPr lang="en-US" sz="29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Rédiger un message aux familles</a:t>
            </a:r>
          </a:p>
          <a:p>
            <a:pPr marL="626112" lvl="1" indent="-313056" algn="ctr">
              <a:lnSpc>
                <a:spcPts val="4060"/>
              </a:lnSpc>
              <a:buFont typeface="Arial"/>
              <a:buChar char="•"/>
            </a:pPr>
            <a:r>
              <a:rPr lang="en-US" sz="29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Paramétrer les destinataires</a:t>
            </a:r>
          </a:p>
          <a:p>
            <a:pPr marL="626112" lvl="1" indent="-313056" algn="ctr">
              <a:lnSpc>
                <a:spcPts val="4060"/>
              </a:lnSpc>
              <a:buFont typeface="Arial"/>
              <a:buChar char="•"/>
            </a:pPr>
            <a:r>
              <a:rPr lang="en-US" sz="29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Suivre les accusés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454696" y="8680499"/>
            <a:ext cx="6669865" cy="1471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23" lvl="1" indent="-302261" algn="ctr">
              <a:lnSpc>
                <a:spcPts val="3920"/>
              </a:lnSpc>
              <a:buFont typeface="Arial"/>
              <a:buChar char="•"/>
            </a:pPr>
            <a:r>
              <a:rPr lang="en-US" sz="2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Créer un article</a:t>
            </a:r>
          </a:p>
          <a:p>
            <a:pPr marL="604523" lvl="1" indent="-302261" algn="ctr">
              <a:lnSpc>
                <a:spcPts val="3920"/>
              </a:lnSpc>
              <a:buFont typeface="Arial"/>
              <a:buChar char="•"/>
            </a:pPr>
            <a:r>
              <a:rPr lang="en-US" sz="2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Ajouter une photo/vidéo</a:t>
            </a:r>
          </a:p>
          <a:p>
            <a:pPr marL="604523" lvl="1" indent="-302261" algn="ctr">
              <a:lnSpc>
                <a:spcPts val="3920"/>
              </a:lnSpc>
              <a:buFont typeface="Arial"/>
              <a:buChar char="•"/>
            </a:pPr>
            <a:r>
              <a:rPr lang="en-US" sz="2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Gérer les commentaires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1585846" y="3628260"/>
            <a:ext cx="6669865" cy="1471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23" lvl="1" indent="-302261" algn="ctr">
              <a:lnSpc>
                <a:spcPts val="3920"/>
              </a:lnSpc>
              <a:buFont typeface="Arial"/>
              <a:buChar char="•"/>
            </a:pPr>
            <a:r>
              <a:rPr lang="en-US" sz="2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Saisir les présences</a:t>
            </a:r>
          </a:p>
          <a:p>
            <a:pPr marL="604523" lvl="1" indent="-302261" algn="ctr">
              <a:lnSpc>
                <a:spcPts val="3920"/>
              </a:lnSpc>
              <a:buFont typeface="Arial"/>
              <a:buChar char="•"/>
            </a:pPr>
            <a:r>
              <a:rPr lang="en-US" sz="2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Consulter l’historique</a:t>
            </a:r>
          </a:p>
          <a:p>
            <a:pPr marL="604523" lvl="1" indent="-302261" algn="ctr">
              <a:lnSpc>
                <a:spcPts val="3920"/>
              </a:lnSpc>
              <a:buFont typeface="Arial"/>
              <a:buChar char="•"/>
            </a:pPr>
            <a:r>
              <a:rPr lang="en-US" sz="2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Exporter si besoin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1585846" y="6417997"/>
            <a:ext cx="6541532" cy="12487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856" lvl="1" indent="-259428" algn="ctr">
              <a:lnSpc>
                <a:spcPts val="3364"/>
              </a:lnSpc>
              <a:buFont typeface="Arial"/>
              <a:buChar char="•"/>
            </a:pPr>
            <a:r>
              <a:rPr lang="en-US" sz="2403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Créer une séance/ un cahier numérique</a:t>
            </a:r>
          </a:p>
          <a:p>
            <a:pPr marL="518856" lvl="1" indent="-259428" algn="ctr">
              <a:lnSpc>
                <a:spcPts val="3364"/>
              </a:lnSpc>
              <a:buFont typeface="Arial"/>
              <a:buChar char="•"/>
            </a:pPr>
            <a:r>
              <a:rPr lang="en-US" sz="2403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Ajouter une ressource</a:t>
            </a:r>
          </a:p>
          <a:p>
            <a:pPr marL="518856" lvl="1" indent="-259428" algn="ctr">
              <a:lnSpc>
                <a:spcPts val="3364"/>
              </a:lnSpc>
              <a:buFont typeface="Arial"/>
              <a:buChar char="•"/>
            </a:pPr>
            <a:r>
              <a:rPr lang="en-US" sz="2403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Publier aux élèves/ aux collègues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9283280" y="8614871"/>
            <a:ext cx="6541532" cy="824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856" lvl="1" indent="-259428" algn="ctr">
              <a:lnSpc>
                <a:spcPts val="3364"/>
              </a:lnSpc>
              <a:buFont typeface="Arial"/>
              <a:buChar char="•"/>
            </a:pPr>
            <a:r>
              <a:rPr lang="en-US" sz="2403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•Découverte rapide d’une sélection d’apps utiles : création, lecture, audio, vidéo.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</TotalTime>
  <Words>1279</Words>
  <Application>Microsoft Macintosh PowerPoint</Application>
  <PresentationFormat>Personnalisé</PresentationFormat>
  <Paragraphs>217</Paragraphs>
  <Slides>27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39" baseType="lpstr">
      <vt:lpstr>More Sugar</vt:lpstr>
      <vt:lpstr>Hey Gotcha!</vt:lpstr>
      <vt:lpstr>Open Sans Bold Italics</vt:lpstr>
      <vt:lpstr>More Sugar Thin</vt:lpstr>
      <vt:lpstr>Gliker</vt:lpstr>
      <vt:lpstr>Calibri</vt:lpstr>
      <vt:lpstr>Open Sans Bold</vt:lpstr>
      <vt:lpstr>Open Sans</vt:lpstr>
      <vt:lpstr>Railey</vt:lpstr>
      <vt:lpstr>Arial</vt:lpstr>
      <vt:lpstr>Bryndan Write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formation ENT</dc:title>
  <cp:lastModifiedBy>Maeva Urban</cp:lastModifiedBy>
  <cp:revision>5</cp:revision>
  <cp:lastPrinted>2025-12-02T00:34:32Z</cp:lastPrinted>
  <dcterms:created xsi:type="dcterms:W3CDTF">2006-08-16T00:00:00Z</dcterms:created>
  <dcterms:modified xsi:type="dcterms:W3CDTF">2026-01-15T01:52:45Z</dcterms:modified>
  <dc:identifier>DAG2pIp2x88</dc:identifier>
</cp:coreProperties>
</file>