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8288000" cy="10287000"/>
  <p:notesSz cx="6858000" cy="9144000"/>
  <p:embeddedFontLst>
    <p:embeddedFont>
      <p:font typeface="More Sugar" charset="1" panose="00000000000000000000"/>
      <p:regular r:id="rId20"/>
    </p:embeddedFont>
    <p:embeddedFont>
      <p:font typeface="Open Sans" charset="1" panose="020B0606030504020204"/>
      <p:regular r:id="rId21"/>
    </p:embeddedFont>
    <p:embeddedFont>
      <p:font typeface="Open Sans Bold" charset="1" panose="020B0806030504020204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9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7.png" Type="http://schemas.openxmlformats.org/officeDocument/2006/relationships/image"/><Relationship Id="rId4" Target="../media/image48.svg" Type="http://schemas.openxmlformats.org/officeDocument/2006/relationships/image"/><Relationship Id="rId5" Target="../media/image63.png" Type="http://schemas.openxmlformats.org/officeDocument/2006/relationships/image"/><Relationship Id="rId6" Target="../media/image64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5.svg" Type="http://schemas.openxmlformats.org/officeDocument/2006/relationships/image"/><Relationship Id="rId11" Target="../media/image86.png" Type="http://schemas.openxmlformats.org/officeDocument/2006/relationships/image"/><Relationship Id="rId12" Target="../media/image87.svg" Type="http://schemas.openxmlformats.org/officeDocument/2006/relationships/image"/><Relationship Id="rId13" Target="../media/image88.png" Type="http://schemas.openxmlformats.org/officeDocument/2006/relationships/image"/><Relationship Id="rId14" Target="../media/image89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80.png" Type="http://schemas.openxmlformats.org/officeDocument/2006/relationships/image"/><Relationship Id="rId6" Target="../media/image81.svg" Type="http://schemas.openxmlformats.org/officeDocument/2006/relationships/image"/><Relationship Id="rId7" Target="../media/image82.png" Type="http://schemas.openxmlformats.org/officeDocument/2006/relationships/image"/><Relationship Id="rId8" Target="../media/image83.svg" Type="http://schemas.openxmlformats.org/officeDocument/2006/relationships/image"/><Relationship Id="rId9" Target="../media/image84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7.png" Type="http://schemas.openxmlformats.org/officeDocument/2006/relationships/image"/><Relationship Id="rId4" Target="../media/image48.svg" Type="http://schemas.openxmlformats.org/officeDocument/2006/relationships/image"/><Relationship Id="rId5" Target="../media/image90.png" Type="http://schemas.openxmlformats.org/officeDocument/2006/relationships/image"/><Relationship Id="rId6" Target="../media/image91.png" Type="http://schemas.openxmlformats.org/officeDocument/2006/relationships/image"/><Relationship Id="rId7" Target="../media/image92.svg" Type="http://schemas.openxmlformats.org/officeDocument/2006/relationships/image"/><Relationship Id="rId8" Target="../media/image93.png" Type="http://schemas.openxmlformats.org/officeDocument/2006/relationships/image"/><Relationship Id="rId9" Target="../media/image94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95.png" Type="http://schemas.openxmlformats.org/officeDocument/2006/relationships/image"/><Relationship Id="rId4" Target="../media/image96.svg" Type="http://schemas.openxmlformats.org/officeDocument/2006/relationships/image"/><Relationship Id="rId5" Target="../media/image97.png" Type="http://schemas.openxmlformats.org/officeDocument/2006/relationships/image"/><Relationship Id="rId6" Target="../media/image98.png" Type="http://schemas.openxmlformats.org/officeDocument/2006/relationships/image"/><Relationship Id="rId7" Target="../media/image99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png" Type="http://schemas.openxmlformats.org/officeDocument/2006/relationships/image"/><Relationship Id="rId11" Target="../media/image20.svg" Type="http://schemas.openxmlformats.org/officeDocument/2006/relationships/image"/><Relationship Id="rId2" Target="../media/image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Relationship Id="rId7" Target="../media/image16.png" Type="http://schemas.openxmlformats.org/officeDocument/2006/relationships/image"/><Relationship Id="rId8" Target="../media/image17.svg" Type="http://schemas.openxmlformats.org/officeDocument/2006/relationships/image"/><Relationship Id="rId9" Target="../media/image18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svg" Type="http://schemas.openxmlformats.org/officeDocument/2006/relationships/image"/><Relationship Id="rId11" Target="../media/image29.png" Type="http://schemas.openxmlformats.org/officeDocument/2006/relationships/image"/><Relationship Id="rId12" Target="../media/image30.svg" Type="http://schemas.openxmlformats.org/officeDocument/2006/relationships/image"/><Relationship Id="rId13" Target="../media/image31.png" Type="http://schemas.openxmlformats.org/officeDocument/2006/relationships/image"/><Relationship Id="rId14" Target="../media/image32.svg" Type="http://schemas.openxmlformats.org/officeDocument/2006/relationships/image"/><Relationship Id="rId2" Target="../media/image1.jpeg" Type="http://schemas.openxmlformats.org/officeDocument/2006/relationships/image"/><Relationship Id="rId3" Target="../media/image21.png" Type="http://schemas.openxmlformats.org/officeDocument/2006/relationships/image"/><Relationship Id="rId4" Target="../media/image22.svg" Type="http://schemas.openxmlformats.org/officeDocument/2006/relationships/image"/><Relationship Id="rId5" Target="../media/image23.png" Type="http://schemas.openxmlformats.org/officeDocument/2006/relationships/image"/><Relationship Id="rId6" Target="../media/image24.svg" Type="http://schemas.openxmlformats.org/officeDocument/2006/relationships/image"/><Relationship Id="rId7" Target="../media/image25.png" Type="http://schemas.openxmlformats.org/officeDocument/2006/relationships/image"/><Relationship Id="rId8" Target="../media/image26.sv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3.png" Type="http://schemas.openxmlformats.org/officeDocument/2006/relationships/image"/><Relationship Id="rId4" Target="../media/image3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2.svg" Type="http://schemas.openxmlformats.org/officeDocument/2006/relationships/image"/><Relationship Id="rId11" Target="../media/image43.png" Type="http://schemas.openxmlformats.org/officeDocument/2006/relationships/image"/><Relationship Id="rId12" Target="../media/image44.svg" Type="http://schemas.openxmlformats.org/officeDocument/2006/relationships/image"/><Relationship Id="rId13" Target="../media/image45.png" Type="http://schemas.openxmlformats.org/officeDocument/2006/relationships/image"/><Relationship Id="rId14" Target="../media/image46.svg" Type="http://schemas.openxmlformats.org/officeDocument/2006/relationships/image"/><Relationship Id="rId2" Target="../media/image1.jpeg" Type="http://schemas.openxmlformats.org/officeDocument/2006/relationships/image"/><Relationship Id="rId3" Target="../media/image35.png" Type="http://schemas.openxmlformats.org/officeDocument/2006/relationships/image"/><Relationship Id="rId4" Target="../media/image36.svg" Type="http://schemas.openxmlformats.org/officeDocument/2006/relationships/image"/><Relationship Id="rId5" Target="../media/image37.png" Type="http://schemas.openxmlformats.org/officeDocument/2006/relationships/image"/><Relationship Id="rId6" Target="../media/image38.svg" Type="http://schemas.openxmlformats.org/officeDocument/2006/relationships/image"/><Relationship Id="rId7" Target="../media/image39.png" Type="http://schemas.openxmlformats.org/officeDocument/2006/relationships/image"/><Relationship Id="rId8" Target="../media/image40.svg" Type="http://schemas.openxmlformats.org/officeDocument/2006/relationships/image"/><Relationship Id="rId9" Target="../media/image41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4.svg" Type="http://schemas.openxmlformats.org/officeDocument/2006/relationships/image"/><Relationship Id="rId11" Target="../media/image55.png" Type="http://schemas.openxmlformats.org/officeDocument/2006/relationships/image"/><Relationship Id="rId12" Target="../media/image56.svg" Type="http://schemas.openxmlformats.org/officeDocument/2006/relationships/image"/><Relationship Id="rId13" Target="../media/image8.png" Type="http://schemas.openxmlformats.org/officeDocument/2006/relationships/image"/><Relationship Id="rId14" Target="../media/image9.svg" Type="http://schemas.openxmlformats.org/officeDocument/2006/relationships/image"/><Relationship Id="rId15" Target="../media/image45.png" Type="http://schemas.openxmlformats.org/officeDocument/2006/relationships/image"/><Relationship Id="rId16" Target="../media/image46.svg" Type="http://schemas.openxmlformats.org/officeDocument/2006/relationships/image"/><Relationship Id="rId17" Target="../media/image57.png" Type="http://schemas.openxmlformats.org/officeDocument/2006/relationships/image"/><Relationship Id="rId18" Target="../media/image58.svg" Type="http://schemas.openxmlformats.org/officeDocument/2006/relationships/image"/><Relationship Id="rId19" Target="../media/image59.png" Type="http://schemas.openxmlformats.org/officeDocument/2006/relationships/image"/><Relationship Id="rId2" Target="../media/image1.jpeg" Type="http://schemas.openxmlformats.org/officeDocument/2006/relationships/image"/><Relationship Id="rId20" Target="../media/image60.svg" Type="http://schemas.openxmlformats.org/officeDocument/2006/relationships/image"/><Relationship Id="rId3" Target="../media/image47.png" Type="http://schemas.openxmlformats.org/officeDocument/2006/relationships/image"/><Relationship Id="rId4" Target="../media/image48.svg" Type="http://schemas.openxmlformats.org/officeDocument/2006/relationships/image"/><Relationship Id="rId5" Target="../media/image49.png" Type="http://schemas.openxmlformats.org/officeDocument/2006/relationships/image"/><Relationship Id="rId6" Target="../media/image50.svg" Type="http://schemas.openxmlformats.org/officeDocument/2006/relationships/image"/><Relationship Id="rId7" Target="../media/image51.png" Type="http://schemas.openxmlformats.org/officeDocument/2006/relationships/image"/><Relationship Id="rId8" Target="../media/image52.svg" Type="http://schemas.openxmlformats.org/officeDocument/2006/relationships/image"/><Relationship Id="rId9" Target="../media/image5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4.svg" Type="http://schemas.openxmlformats.org/officeDocument/2006/relationships/image"/><Relationship Id="rId11" Target="../media/image31.png" Type="http://schemas.openxmlformats.org/officeDocument/2006/relationships/image"/><Relationship Id="rId12" Target="../media/image32.svg" Type="http://schemas.openxmlformats.org/officeDocument/2006/relationships/image"/><Relationship Id="rId13" Target="../media/image35.png" Type="http://schemas.openxmlformats.org/officeDocument/2006/relationships/image"/><Relationship Id="rId14" Target="../media/image36.svg" Type="http://schemas.openxmlformats.org/officeDocument/2006/relationships/image"/><Relationship Id="rId2" Target="../media/image1.jpeg" Type="http://schemas.openxmlformats.org/officeDocument/2006/relationships/image"/><Relationship Id="rId3" Target="../media/image61.png" Type="http://schemas.openxmlformats.org/officeDocument/2006/relationships/image"/><Relationship Id="rId4" Target="../media/image62.svg" Type="http://schemas.openxmlformats.org/officeDocument/2006/relationships/image"/><Relationship Id="rId5" Target="../media/image63.png" Type="http://schemas.openxmlformats.org/officeDocument/2006/relationships/image"/><Relationship Id="rId6" Target="../media/image64.svg" Type="http://schemas.openxmlformats.org/officeDocument/2006/relationships/image"/><Relationship Id="rId7" Target="../media/image8.png" Type="http://schemas.openxmlformats.org/officeDocument/2006/relationships/image"/><Relationship Id="rId8" Target="../media/image9.svg" Type="http://schemas.openxmlformats.org/officeDocument/2006/relationships/image"/><Relationship Id="rId9" Target="../media/image43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0.svg" Type="http://schemas.openxmlformats.org/officeDocument/2006/relationships/image"/><Relationship Id="rId11" Target="../media/image71.png" Type="http://schemas.openxmlformats.org/officeDocument/2006/relationships/image"/><Relationship Id="rId12" Target="../media/image72.svg" Type="http://schemas.openxmlformats.org/officeDocument/2006/relationships/image"/><Relationship Id="rId13" Target="../media/image43.png" Type="http://schemas.openxmlformats.org/officeDocument/2006/relationships/image"/><Relationship Id="rId14" Target="../media/image44.svg" Type="http://schemas.openxmlformats.org/officeDocument/2006/relationships/image"/><Relationship Id="rId2" Target="../media/image1.jpeg" Type="http://schemas.openxmlformats.org/officeDocument/2006/relationships/image"/><Relationship Id="rId3" Target="../media/image47.png" Type="http://schemas.openxmlformats.org/officeDocument/2006/relationships/image"/><Relationship Id="rId4" Target="../media/image48.svg" Type="http://schemas.openxmlformats.org/officeDocument/2006/relationships/image"/><Relationship Id="rId5" Target="../media/image65.png" Type="http://schemas.openxmlformats.org/officeDocument/2006/relationships/image"/><Relationship Id="rId6" Target="../media/image66.svg" Type="http://schemas.openxmlformats.org/officeDocument/2006/relationships/image"/><Relationship Id="rId7" Target="../media/image67.png" Type="http://schemas.openxmlformats.org/officeDocument/2006/relationships/image"/><Relationship Id="rId8" Target="../media/image68.svg" Type="http://schemas.openxmlformats.org/officeDocument/2006/relationships/image"/><Relationship Id="rId9" Target="../media/image69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6.svg" Type="http://schemas.openxmlformats.org/officeDocument/2006/relationships/image"/><Relationship Id="rId11" Target="../media/image73.png" Type="http://schemas.openxmlformats.org/officeDocument/2006/relationships/image"/><Relationship Id="rId12" Target="../media/image74.png" Type="http://schemas.openxmlformats.org/officeDocument/2006/relationships/image"/><Relationship Id="rId13" Target="../media/image75.png" Type="http://schemas.openxmlformats.org/officeDocument/2006/relationships/image"/><Relationship Id="rId14" Target="../media/image76.png" Type="http://schemas.openxmlformats.org/officeDocument/2006/relationships/image"/><Relationship Id="rId15" Target="../media/image77.png" Type="http://schemas.openxmlformats.org/officeDocument/2006/relationships/image"/><Relationship Id="rId16" Target="../media/image78.png" Type="http://schemas.openxmlformats.org/officeDocument/2006/relationships/image"/><Relationship Id="rId2" Target="../media/image1.jpeg" Type="http://schemas.openxmlformats.org/officeDocument/2006/relationships/image"/><Relationship Id="rId3" Target="../media/image35.png" Type="http://schemas.openxmlformats.org/officeDocument/2006/relationships/image"/><Relationship Id="rId4" Target="../media/image36.svg" Type="http://schemas.openxmlformats.org/officeDocument/2006/relationships/image"/><Relationship Id="rId5" Target="../media/image39.png" Type="http://schemas.openxmlformats.org/officeDocument/2006/relationships/image"/><Relationship Id="rId6" Target="../media/image40.svg" Type="http://schemas.openxmlformats.org/officeDocument/2006/relationships/image"/><Relationship Id="rId7" Target="../media/image43.png" Type="http://schemas.openxmlformats.org/officeDocument/2006/relationships/image"/><Relationship Id="rId8" Target="../media/image44.svg" Type="http://schemas.openxmlformats.org/officeDocument/2006/relationships/image"/><Relationship Id="rId9" Target="../media/image4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56245">
            <a:off x="2398988" y="3336255"/>
            <a:ext cx="14079494" cy="3302281"/>
          </a:xfrm>
          <a:custGeom>
            <a:avLst/>
            <a:gdLst/>
            <a:ahLst/>
            <a:cxnLst/>
            <a:rect r="r" b="b" t="t" l="l"/>
            <a:pathLst>
              <a:path h="3302281" w="14079494">
                <a:moveTo>
                  <a:pt x="0" y="0"/>
                </a:moveTo>
                <a:lnTo>
                  <a:pt x="14079494" y="0"/>
                </a:lnTo>
                <a:lnTo>
                  <a:pt x="14079494" y="3302281"/>
                </a:lnTo>
                <a:lnTo>
                  <a:pt x="0" y="33022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-234792">
            <a:off x="2945838" y="4147602"/>
            <a:ext cx="12951557" cy="2620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8"/>
              </a:lnSpc>
            </a:pPr>
            <a:r>
              <a:rPr lang="en-US" sz="11605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M@THS EN VIE EN POLYNESIE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4776125" y="3080326"/>
            <a:ext cx="3040083" cy="4126348"/>
          </a:xfrm>
          <a:custGeom>
            <a:avLst/>
            <a:gdLst/>
            <a:ahLst/>
            <a:cxnLst/>
            <a:rect r="r" b="b" t="t" l="l"/>
            <a:pathLst>
              <a:path h="4126348" w="3040083">
                <a:moveTo>
                  <a:pt x="0" y="0"/>
                </a:moveTo>
                <a:lnTo>
                  <a:pt x="3040083" y="0"/>
                </a:lnTo>
                <a:lnTo>
                  <a:pt x="3040083" y="4126348"/>
                </a:lnTo>
                <a:lnTo>
                  <a:pt x="0" y="41263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3471" r="-60256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441925">
            <a:off x="2217293" y="3024531"/>
            <a:ext cx="2000678" cy="1840623"/>
          </a:xfrm>
          <a:custGeom>
            <a:avLst/>
            <a:gdLst/>
            <a:ahLst/>
            <a:cxnLst/>
            <a:rect r="r" b="b" t="t" l="l"/>
            <a:pathLst>
              <a:path h="1840623" w="2000678">
                <a:moveTo>
                  <a:pt x="0" y="0"/>
                </a:moveTo>
                <a:lnTo>
                  <a:pt x="2000677" y="0"/>
                </a:lnTo>
                <a:lnTo>
                  <a:pt x="2000677" y="1840623"/>
                </a:lnTo>
                <a:lnTo>
                  <a:pt x="0" y="18406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56198" y="9366187"/>
            <a:ext cx="2289328" cy="457866"/>
          </a:xfrm>
          <a:custGeom>
            <a:avLst/>
            <a:gdLst/>
            <a:ahLst/>
            <a:cxnLst/>
            <a:rect r="r" b="b" t="t" l="l"/>
            <a:pathLst>
              <a:path h="457866" w="2289328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00862" y="9366187"/>
            <a:ext cx="2289328" cy="457866"/>
          </a:xfrm>
          <a:custGeom>
            <a:avLst/>
            <a:gdLst/>
            <a:ahLst/>
            <a:cxnLst/>
            <a:rect r="r" b="b" t="t" l="l"/>
            <a:pathLst>
              <a:path h="457866" w="2289328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824812" y="9401600"/>
            <a:ext cx="1918053" cy="383611"/>
          </a:xfrm>
          <a:custGeom>
            <a:avLst/>
            <a:gdLst/>
            <a:ahLst/>
            <a:cxnLst/>
            <a:rect r="r" b="b" t="t" l="l"/>
            <a:pathLst>
              <a:path h="383611" w="1918053">
                <a:moveTo>
                  <a:pt x="0" y="0"/>
                </a:moveTo>
                <a:lnTo>
                  <a:pt x="1918053" y="0"/>
                </a:lnTo>
                <a:lnTo>
                  <a:pt x="1918053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183095" y="9401600"/>
            <a:ext cx="1918053" cy="383611"/>
          </a:xfrm>
          <a:custGeom>
            <a:avLst/>
            <a:gdLst/>
            <a:ahLst/>
            <a:cxnLst/>
            <a:rect r="r" b="b" t="t" l="l"/>
            <a:pathLst>
              <a:path h="383611" w="1918053">
                <a:moveTo>
                  <a:pt x="0" y="0"/>
                </a:moveTo>
                <a:lnTo>
                  <a:pt x="1918054" y="0"/>
                </a:lnTo>
                <a:lnTo>
                  <a:pt x="1918054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795669" y="9452926"/>
            <a:ext cx="4439550" cy="332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05"/>
              </a:lnSpc>
            </a:pPr>
            <a:r>
              <a:rPr lang="en-US" sz="2277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URBAN MAEVA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031287" y="9447521"/>
            <a:ext cx="4431356" cy="331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500"/>
              </a:lnSpc>
            </a:pPr>
            <a:r>
              <a:rPr lang="en-US" sz="2273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ERUN C08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-253088">
            <a:off x="7249802" y="3691792"/>
            <a:ext cx="1112434" cy="1155329"/>
          </a:xfrm>
          <a:custGeom>
            <a:avLst/>
            <a:gdLst/>
            <a:ahLst/>
            <a:cxnLst/>
            <a:rect r="r" b="b" t="t" l="l"/>
            <a:pathLst>
              <a:path h="1155329" w="1112434">
                <a:moveTo>
                  <a:pt x="0" y="0"/>
                </a:moveTo>
                <a:lnTo>
                  <a:pt x="1112434" y="0"/>
                </a:lnTo>
                <a:lnTo>
                  <a:pt x="1112434" y="1155329"/>
                </a:lnTo>
                <a:lnTo>
                  <a:pt x="0" y="11553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36972" y="259012"/>
            <a:ext cx="17407357" cy="9878675"/>
          </a:xfrm>
          <a:custGeom>
            <a:avLst/>
            <a:gdLst/>
            <a:ahLst/>
            <a:cxnLst/>
            <a:rect r="r" b="b" t="t" l="l"/>
            <a:pathLst>
              <a:path h="9878675" w="17407357">
                <a:moveTo>
                  <a:pt x="0" y="0"/>
                </a:moveTo>
                <a:lnTo>
                  <a:pt x="17407357" y="0"/>
                </a:lnTo>
                <a:lnTo>
                  <a:pt x="17407357" y="9878675"/>
                </a:lnTo>
                <a:lnTo>
                  <a:pt x="0" y="98786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56245">
            <a:off x="2901669" y="263642"/>
            <a:ext cx="11667627" cy="2736589"/>
          </a:xfrm>
          <a:custGeom>
            <a:avLst/>
            <a:gdLst/>
            <a:ahLst/>
            <a:cxnLst/>
            <a:rect r="r" b="b" t="t" l="l"/>
            <a:pathLst>
              <a:path h="2736589" w="11667627">
                <a:moveTo>
                  <a:pt x="0" y="0"/>
                </a:moveTo>
                <a:lnTo>
                  <a:pt x="11667627" y="0"/>
                </a:lnTo>
                <a:lnTo>
                  <a:pt x="11667627" y="2736589"/>
                </a:lnTo>
                <a:lnTo>
                  <a:pt x="0" y="27365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56198" y="9366187"/>
            <a:ext cx="2289328" cy="457866"/>
          </a:xfrm>
          <a:custGeom>
            <a:avLst/>
            <a:gdLst/>
            <a:ahLst/>
            <a:cxnLst/>
            <a:rect r="r" b="b" t="t" l="l"/>
            <a:pathLst>
              <a:path h="457866" w="2289328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700862" y="9366187"/>
            <a:ext cx="2289328" cy="457866"/>
          </a:xfrm>
          <a:custGeom>
            <a:avLst/>
            <a:gdLst/>
            <a:ahLst/>
            <a:cxnLst/>
            <a:rect r="r" b="b" t="t" l="l"/>
            <a:pathLst>
              <a:path h="457866" w="2289328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142122" y="478443"/>
            <a:ext cx="1918053" cy="383611"/>
          </a:xfrm>
          <a:custGeom>
            <a:avLst/>
            <a:gdLst/>
            <a:ahLst/>
            <a:cxnLst/>
            <a:rect r="r" b="b" t="t" l="l"/>
            <a:pathLst>
              <a:path h="383611" w="1918053">
                <a:moveTo>
                  <a:pt x="0" y="0"/>
                </a:moveTo>
                <a:lnTo>
                  <a:pt x="1918053" y="0"/>
                </a:lnTo>
                <a:lnTo>
                  <a:pt x="1918053" y="383611"/>
                </a:lnTo>
                <a:lnTo>
                  <a:pt x="0" y="3836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725895" y="478443"/>
            <a:ext cx="1918053" cy="383611"/>
          </a:xfrm>
          <a:custGeom>
            <a:avLst/>
            <a:gdLst/>
            <a:ahLst/>
            <a:cxnLst/>
            <a:rect r="r" b="b" t="t" l="l"/>
            <a:pathLst>
              <a:path h="383611" w="1918053">
                <a:moveTo>
                  <a:pt x="0" y="0"/>
                </a:moveTo>
                <a:lnTo>
                  <a:pt x="1918054" y="0"/>
                </a:lnTo>
                <a:lnTo>
                  <a:pt x="1918054" y="383611"/>
                </a:lnTo>
                <a:lnTo>
                  <a:pt x="0" y="3836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5317359" y="3836198"/>
            <a:ext cx="1822758" cy="1822758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CB6CE6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222250"/>
              <a:ext cx="711200" cy="387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86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-234792">
            <a:off x="4023880" y="1036343"/>
            <a:ext cx="10123652" cy="10283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44"/>
              </a:lnSpc>
            </a:pPr>
            <a:r>
              <a:rPr lang="en-US" sz="4576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QUELQUES EXEMPLES DE PRODUCTIONS PAR LES ÉLÈVES 10'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56198" y="4256405"/>
            <a:ext cx="4761161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RDV SUR NATI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349299" y="4256405"/>
            <a:ext cx="3589402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mes applis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1148251" y="3836198"/>
            <a:ext cx="1822758" cy="1822758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CB6CE6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222250"/>
              <a:ext cx="711200" cy="387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86"/>
                </a:lnSpc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13180559" y="3847937"/>
            <a:ext cx="4420844" cy="1811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cahier multimédia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56245">
            <a:off x="3310187" y="884243"/>
            <a:ext cx="11667627" cy="2736589"/>
          </a:xfrm>
          <a:custGeom>
            <a:avLst/>
            <a:gdLst/>
            <a:ahLst/>
            <a:cxnLst/>
            <a:rect r="r" b="b" t="t" l="l"/>
            <a:pathLst>
              <a:path h="2736589" w="11667627">
                <a:moveTo>
                  <a:pt x="0" y="0"/>
                </a:moveTo>
                <a:lnTo>
                  <a:pt x="11667626" y="0"/>
                </a:lnTo>
                <a:lnTo>
                  <a:pt x="11667626" y="2736589"/>
                </a:lnTo>
                <a:lnTo>
                  <a:pt x="0" y="27365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793357">
            <a:off x="913481" y="1035655"/>
            <a:ext cx="3404681" cy="3000375"/>
          </a:xfrm>
          <a:custGeom>
            <a:avLst/>
            <a:gdLst/>
            <a:ahLst/>
            <a:cxnLst/>
            <a:rect r="r" b="b" t="t" l="l"/>
            <a:pathLst>
              <a:path h="3000375" w="3404681">
                <a:moveTo>
                  <a:pt x="0" y="0"/>
                </a:moveTo>
                <a:lnTo>
                  <a:pt x="3404680" y="0"/>
                </a:lnTo>
                <a:lnTo>
                  <a:pt x="3404680" y="3000375"/>
                </a:lnTo>
                <a:lnTo>
                  <a:pt x="0" y="30003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829666">
            <a:off x="13741099" y="432101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843477" y="5173326"/>
            <a:ext cx="2300523" cy="2187589"/>
          </a:xfrm>
          <a:custGeom>
            <a:avLst/>
            <a:gdLst/>
            <a:ahLst/>
            <a:cxnLst/>
            <a:rect r="r" b="b" t="t" l="l"/>
            <a:pathLst>
              <a:path h="2187589" w="2300523">
                <a:moveTo>
                  <a:pt x="0" y="0"/>
                </a:moveTo>
                <a:lnTo>
                  <a:pt x="2300523" y="0"/>
                </a:lnTo>
                <a:lnTo>
                  <a:pt x="2300523" y="2187589"/>
                </a:lnTo>
                <a:lnTo>
                  <a:pt x="0" y="218758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317608" y="5173326"/>
            <a:ext cx="2067129" cy="2202001"/>
          </a:xfrm>
          <a:custGeom>
            <a:avLst/>
            <a:gdLst/>
            <a:ahLst/>
            <a:cxnLst/>
            <a:rect r="r" b="b" t="t" l="l"/>
            <a:pathLst>
              <a:path h="2202001" w="2067129">
                <a:moveTo>
                  <a:pt x="0" y="0"/>
                </a:moveTo>
                <a:lnTo>
                  <a:pt x="2067128" y="0"/>
                </a:lnTo>
                <a:lnTo>
                  <a:pt x="2067128" y="2202002"/>
                </a:lnTo>
                <a:lnTo>
                  <a:pt x="0" y="22020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60208" y="3690882"/>
            <a:ext cx="4187672" cy="2576239"/>
          </a:xfrm>
          <a:custGeom>
            <a:avLst/>
            <a:gdLst/>
            <a:ahLst/>
            <a:cxnLst/>
            <a:rect r="r" b="b" t="t" l="l"/>
            <a:pathLst>
              <a:path h="2576239" w="4187672">
                <a:moveTo>
                  <a:pt x="0" y="0"/>
                </a:moveTo>
                <a:lnTo>
                  <a:pt x="4187672" y="0"/>
                </a:lnTo>
                <a:lnTo>
                  <a:pt x="4187672" y="2576239"/>
                </a:lnTo>
                <a:lnTo>
                  <a:pt x="0" y="257623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-234792">
            <a:off x="2648199" y="1538417"/>
            <a:ext cx="12620806" cy="1675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80"/>
              </a:lnSpc>
            </a:pPr>
            <a:r>
              <a:rPr lang="en-US" sz="7476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À VOS CAHIERS NUMÉRIQUES!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52859" y="7680940"/>
            <a:ext cx="15782281" cy="1780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Seuls ou en binômes, réaliser un cahier multimédia avec 2 ou 3 photos problèmes à présenter à vos élèves en variant texte/ audio et en utilisant la démarche proposée ou réadaptée selon vos besoins en classe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56245">
            <a:off x="3310187" y="6409627"/>
            <a:ext cx="11667627" cy="2736589"/>
          </a:xfrm>
          <a:custGeom>
            <a:avLst/>
            <a:gdLst/>
            <a:ahLst/>
            <a:cxnLst/>
            <a:rect r="r" b="b" t="t" l="l"/>
            <a:pathLst>
              <a:path h="2736589" w="11667627">
                <a:moveTo>
                  <a:pt x="0" y="0"/>
                </a:moveTo>
                <a:lnTo>
                  <a:pt x="11667626" y="0"/>
                </a:lnTo>
                <a:lnTo>
                  <a:pt x="11667626" y="2736588"/>
                </a:lnTo>
                <a:lnTo>
                  <a:pt x="0" y="27365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862054"/>
            <a:ext cx="4559499" cy="3727390"/>
          </a:xfrm>
          <a:custGeom>
            <a:avLst/>
            <a:gdLst/>
            <a:ahLst/>
            <a:cxnLst/>
            <a:rect r="r" b="b" t="t" l="l"/>
            <a:pathLst>
              <a:path h="3727390" w="4559499">
                <a:moveTo>
                  <a:pt x="0" y="0"/>
                </a:moveTo>
                <a:lnTo>
                  <a:pt x="4559499" y="0"/>
                </a:lnTo>
                <a:lnTo>
                  <a:pt x="4559499" y="3727390"/>
                </a:lnTo>
                <a:lnTo>
                  <a:pt x="0" y="37273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128744" y="399248"/>
            <a:ext cx="4410952" cy="4114800"/>
          </a:xfrm>
          <a:custGeom>
            <a:avLst/>
            <a:gdLst/>
            <a:ahLst/>
            <a:cxnLst/>
            <a:rect r="r" b="b" t="t" l="l"/>
            <a:pathLst>
              <a:path h="4114800" w="4410952">
                <a:moveTo>
                  <a:pt x="0" y="0"/>
                </a:moveTo>
                <a:lnTo>
                  <a:pt x="4410951" y="0"/>
                </a:lnTo>
                <a:lnTo>
                  <a:pt x="44109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301071" y="474644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-234792">
            <a:off x="3313398" y="7063801"/>
            <a:ext cx="12620806" cy="1675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80"/>
              </a:lnSpc>
            </a:pPr>
            <a:r>
              <a:rPr lang="en-US" sz="7476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PRÉSENTATION ET PARTAGE VIA NATI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53138" y="201388"/>
            <a:ext cx="7184571" cy="4114800"/>
          </a:xfrm>
          <a:custGeom>
            <a:avLst/>
            <a:gdLst/>
            <a:ahLst/>
            <a:cxnLst/>
            <a:rect r="r" b="b" t="t" l="l"/>
            <a:pathLst>
              <a:path h="4114800" w="7184571">
                <a:moveTo>
                  <a:pt x="0" y="0"/>
                </a:moveTo>
                <a:lnTo>
                  <a:pt x="7184572" y="0"/>
                </a:lnTo>
                <a:lnTo>
                  <a:pt x="71845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576389" y="201388"/>
            <a:ext cx="7711611" cy="9425302"/>
          </a:xfrm>
          <a:custGeom>
            <a:avLst/>
            <a:gdLst/>
            <a:ahLst/>
            <a:cxnLst/>
            <a:rect r="r" b="b" t="t" l="l"/>
            <a:pathLst>
              <a:path h="9425302" w="7711611">
                <a:moveTo>
                  <a:pt x="0" y="0"/>
                </a:moveTo>
                <a:lnTo>
                  <a:pt x="7711611" y="0"/>
                </a:lnTo>
                <a:lnTo>
                  <a:pt x="7711611" y="9425301"/>
                </a:lnTo>
                <a:lnTo>
                  <a:pt x="0" y="94253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990215" y="6901989"/>
            <a:ext cx="1862261" cy="1991723"/>
          </a:xfrm>
          <a:custGeom>
            <a:avLst/>
            <a:gdLst/>
            <a:ahLst/>
            <a:cxnLst/>
            <a:rect r="r" b="b" t="t" l="l"/>
            <a:pathLst>
              <a:path h="1991723" w="1862261">
                <a:moveTo>
                  <a:pt x="0" y="0"/>
                </a:moveTo>
                <a:lnTo>
                  <a:pt x="1862261" y="0"/>
                </a:lnTo>
                <a:lnTo>
                  <a:pt x="1862261" y="1991723"/>
                </a:lnTo>
                <a:lnTo>
                  <a:pt x="0" y="19917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6645999"/>
            <a:ext cx="12497106" cy="2980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FBFCF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Je vous propose d’évaluer l’action de formation sur le mur collaboratif ( application de Nati) afin de pouvoir anticiper vos besoins pour une prochaine animation et prendre en considération vos retours pour les prochaines formations.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028700" y="1028700"/>
            <a:ext cx="7315200" cy="1463040"/>
          </a:xfrm>
          <a:custGeom>
            <a:avLst/>
            <a:gdLst/>
            <a:ahLst/>
            <a:cxnLst/>
            <a:rect r="r" b="b" t="t" l="l"/>
            <a:pathLst>
              <a:path h="1463040" w="7315200">
                <a:moveTo>
                  <a:pt x="7315200" y="0"/>
                </a:moveTo>
                <a:lnTo>
                  <a:pt x="0" y="0"/>
                </a:lnTo>
                <a:lnTo>
                  <a:pt x="0" y="1463040"/>
                </a:lnTo>
                <a:lnTo>
                  <a:pt x="7315200" y="1463040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4215517" y="1028700"/>
            <a:ext cx="7315200" cy="1463040"/>
          </a:xfrm>
          <a:custGeom>
            <a:avLst/>
            <a:gdLst/>
            <a:ahLst/>
            <a:cxnLst/>
            <a:rect r="r" b="b" t="t" l="l"/>
            <a:pathLst>
              <a:path h="1463040" w="7315200">
                <a:moveTo>
                  <a:pt x="7315200" y="0"/>
                </a:moveTo>
                <a:lnTo>
                  <a:pt x="0" y="0"/>
                </a:lnTo>
                <a:lnTo>
                  <a:pt x="0" y="1463040"/>
                </a:lnTo>
                <a:lnTo>
                  <a:pt x="7315200" y="1463040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-10277326">
            <a:off x="528390" y="3624303"/>
            <a:ext cx="2006389" cy="908347"/>
          </a:xfrm>
          <a:custGeom>
            <a:avLst/>
            <a:gdLst/>
            <a:ahLst/>
            <a:cxnLst/>
            <a:rect r="r" b="b" t="t" l="l"/>
            <a:pathLst>
              <a:path h="908347" w="2006389">
                <a:moveTo>
                  <a:pt x="0" y="908347"/>
                </a:moveTo>
                <a:lnTo>
                  <a:pt x="2006389" y="908347"/>
                </a:lnTo>
                <a:lnTo>
                  <a:pt x="2006389" y="0"/>
                </a:lnTo>
                <a:lnTo>
                  <a:pt x="0" y="0"/>
                </a:lnTo>
                <a:lnTo>
                  <a:pt x="0" y="908347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253088">
            <a:off x="13629591" y="852624"/>
            <a:ext cx="3995490" cy="4149554"/>
          </a:xfrm>
          <a:custGeom>
            <a:avLst/>
            <a:gdLst/>
            <a:ahLst/>
            <a:cxnLst/>
            <a:rect r="r" b="b" t="t" l="l"/>
            <a:pathLst>
              <a:path h="4149554" w="3995490">
                <a:moveTo>
                  <a:pt x="0" y="0"/>
                </a:moveTo>
                <a:lnTo>
                  <a:pt x="3995490" y="0"/>
                </a:lnTo>
                <a:lnTo>
                  <a:pt x="3995490" y="4149554"/>
                </a:lnTo>
                <a:lnTo>
                  <a:pt x="0" y="41495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90691" y="7652461"/>
            <a:ext cx="2726294" cy="1830025"/>
          </a:xfrm>
          <a:custGeom>
            <a:avLst/>
            <a:gdLst/>
            <a:ahLst/>
            <a:cxnLst/>
            <a:rect r="r" b="b" t="t" l="l"/>
            <a:pathLst>
              <a:path h="1830025" w="2726294">
                <a:moveTo>
                  <a:pt x="0" y="0"/>
                </a:moveTo>
                <a:lnTo>
                  <a:pt x="2726295" y="0"/>
                </a:lnTo>
                <a:lnTo>
                  <a:pt x="2726295" y="1830025"/>
                </a:lnTo>
                <a:lnTo>
                  <a:pt x="0" y="18300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610510" y="3153903"/>
            <a:ext cx="10562249" cy="4498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07"/>
              </a:lnSpc>
            </a:pPr>
            <a:r>
              <a:rPr lang="en-US" sz="4643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CIRCONSCRIPTION 8 PUNAAUIA MOOREA MAIAO</a:t>
            </a:r>
          </a:p>
          <a:p>
            <a:pPr algn="l">
              <a:lnSpc>
                <a:spcPts val="5107"/>
              </a:lnSpc>
            </a:pPr>
            <a:r>
              <a:rPr lang="en-US" sz="4643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ANCRER LES MATHS DANS NOTRE QUOTIDIEN POLYNÉSIEN GRÂCE AU NUMÉRIQUE</a:t>
            </a:r>
          </a:p>
          <a:p>
            <a:pPr algn="l">
              <a:lnSpc>
                <a:spcPts val="5107"/>
              </a:lnSpc>
            </a:pPr>
          </a:p>
          <a:p>
            <a:pPr algn="l">
              <a:lnSpc>
                <a:spcPts val="5107"/>
              </a:lnSpc>
            </a:pP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3482394" y="5984364"/>
            <a:ext cx="4805606" cy="4114800"/>
          </a:xfrm>
          <a:custGeom>
            <a:avLst/>
            <a:gdLst/>
            <a:ahLst/>
            <a:cxnLst/>
            <a:rect r="r" b="b" t="t" l="l"/>
            <a:pathLst>
              <a:path h="4114800" w="4805606">
                <a:moveTo>
                  <a:pt x="0" y="0"/>
                </a:moveTo>
                <a:lnTo>
                  <a:pt x="4805606" y="0"/>
                </a:lnTo>
                <a:lnTo>
                  <a:pt x="48056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700862" y="1181088"/>
            <a:ext cx="8587802" cy="11868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2"/>
              </a:lnSpc>
            </a:pPr>
            <a:r>
              <a:rPr lang="en-US" sz="420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PROJET INTER-ÉCOLES : M@THS EN VIE POLYNÉSIENNE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339276" y="7140989"/>
            <a:ext cx="9381097" cy="25561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47"/>
              </a:lnSpc>
            </a:pPr>
          </a:p>
          <a:p>
            <a:pPr algn="l">
              <a:lnSpc>
                <a:spcPts val="4047"/>
              </a:lnSpc>
            </a:pPr>
            <a:r>
              <a:rPr lang="en-US" sz="3679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PERMETTRE AUX ÉLÈVES DE RÉAJUSTER ET DEVELOPPER LEURS COMPETENCES ET STRATÉGIES EN RP  POUR MIEUX RÉUSSIR ( ITEM DEFICITAIRES EVA NAT)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281248">
            <a:off x="9188049" y="597995"/>
            <a:ext cx="2153525" cy="861410"/>
          </a:xfrm>
          <a:custGeom>
            <a:avLst/>
            <a:gdLst/>
            <a:ahLst/>
            <a:cxnLst/>
            <a:rect r="r" b="b" t="t" l="l"/>
            <a:pathLst>
              <a:path h="861410" w="2153525">
                <a:moveTo>
                  <a:pt x="0" y="0"/>
                </a:moveTo>
                <a:lnTo>
                  <a:pt x="2153526" y="0"/>
                </a:lnTo>
                <a:lnTo>
                  <a:pt x="2153526" y="861410"/>
                </a:lnTo>
                <a:lnTo>
                  <a:pt x="0" y="8614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877019" y="718907"/>
            <a:ext cx="9158928" cy="2764331"/>
          </a:xfrm>
          <a:custGeom>
            <a:avLst/>
            <a:gdLst/>
            <a:ahLst/>
            <a:cxnLst/>
            <a:rect r="r" b="b" t="t" l="l"/>
            <a:pathLst>
              <a:path h="2764331" w="9158928">
                <a:moveTo>
                  <a:pt x="0" y="2764331"/>
                </a:moveTo>
                <a:lnTo>
                  <a:pt x="9158927" y="2764331"/>
                </a:lnTo>
                <a:lnTo>
                  <a:pt x="9158927" y="0"/>
                </a:lnTo>
                <a:lnTo>
                  <a:pt x="0" y="0"/>
                </a:lnTo>
                <a:lnTo>
                  <a:pt x="0" y="2764331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03386" y="4788495"/>
            <a:ext cx="273633" cy="2388858"/>
          </a:xfrm>
          <a:custGeom>
            <a:avLst/>
            <a:gdLst/>
            <a:ahLst/>
            <a:cxnLst/>
            <a:rect r="r" b="b" t="t" l="l"/>
            <a:pathLst>
              <a:path h="2388858" w="273633">
                <a:moveTo>
                  <a:pt x="0" y="0"/>
                </a:moveTo>
                <a:lnTo>
                  <a:pt x="273633" y="0"/>
                </a:lnTo>
                <a:lnTo>
                  <a:pt x="273633" y="2388858"/>
                </a:lnTo>
                <a:lnTo>
                  <a:pt x="0" y="23888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2160122" y="6053030"/>
            <a:ext cx="273633" cy="2388858"/>
          </a:xfrm>
          <a:custGeom>
            <a:avLst/>
            <a:gdLst/>
            <a:ahLst/>
            <a:cxnLst/>
            <a:rect r="r" b="b" t="t" l="l"/>
            <a:pathLst>
              <a:path h="2388858" w="273633">
                <a:moveTo>
                  <a:pt x="273633" y="0"/>
                </a:moveTo>
                <a:lnTo>
                  <a:pt x="0" y="0"/>
                </a:lnTo>
                <a:lnTo>
                  <a:pt x="0" y="2388858"/>
                </a:lnTo>
                <a:lnTo>
                  <a:pt x="273633" y="2388858"/>
                </a:lnTo>
                <a:lnTo>
                  <a:pt x="27363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244855">
            <a:off x="12482790" y="1073837"/>
            <a:ext cx="5400610" cy="5887524"/>
          </a:xfrm>
          <a:custGeom>
            <a:avLst/>
            <a:gdLst/>
            <a:ahLst/>
            <a:cxnLst/>
            <a:rect r="r" b="b" t="t" l="l"/>
            <a:pathLst>
              <a:path h="5887524" w="5400610">
                <a:moveTo>
                  <a:pt x="0" y="0"/>
                </a:moveTo>
                <a:lnTo>
                  <a:pt x="5400610" y="0"/>
                </a:lnTo>
                <a:lnTo>
                  <a:pt x="5400610" y="5887524"/>
                </a:lnTo>
                <a:lnTo>
                  <a:pt x="0" y="58875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679824" y="1219200"/>
            <a:ext cx="9404848" cy="20966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14"/>
              </a:lnSpc>
            </a:pPr>
            <a:r>
              <a:rPr lang="en-US" sz="8436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CONTEXTE ET INTENTION 10'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02333" y="4046174"/>
            <a:ext cx="10994606" cy="3902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50"/>
              </a:lnSpc>
            </a:pPr>
            <a:r>
              <a:rPr lang="en-US" sz="3500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•DONNER DU SENS AUX MATHÉMATIQUES PAR DES SITUATIONS RÉELLES DU QUOTIDIEN.</a:t>
            </a:r>
          </a:p>
          <a:p>
            <a:pPr algn="l">
              <a:lnSpc>
                <a:spcPts val="3850"/>
              </a:lnSpc>
            </a:pPr>
            <a:r>
              <a:rPr lang="en-US" sz="3500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• FAVORISER LA COOPÉRATION ENTRE LES ÉCOLES DE MOOREA ET PUNAAUIA.</a:t>
            </a:r>
          </a:p>
          <a:p>
            <a:pPr algn="l">
              <a:lnSpc>
                <a:spcPts val="3850"/>
              </a:lnSpc>
            </a:pPr>
            <a:r>
              <a:rPr lang="en-US" sz="3500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• INTÉGRER LE NUMÉRIQUE ÉDUCATIF À TRAVERS L’ENT NATI.</a:t>
            </a:r>
          </a:p>
          <a:p>
            <a:pPr algn="l">
              <a:lnSpc>
                <a:spcPts val="3850"/>
              </a:lnSpc>
            </a:pPr>
            <a:r>
              <a:rPr lang="en-US" sz="3500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• VALORISER LA CULTURE ET L’ENVIRONNEMENT LOCAL.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5885562" y="8191137"/>
            <a:ext cx="4925478" cy="250752"/>
          </a:xfrm>
          <a:custGeom>
            <a:avLst/>
            <a:gdLst/>
            <a:ahLst/>
            <a:cxnLst/>
            <a:rect r="r" b="b" t="t" l="l"/>
            <a:pathLst>
              <a:path h="250752" w="4925478">
                <a:moveTo>
                  <a:pt x="0" y="0"/>
                </a:moveTo>
                <a:lnTo>
                  <a:pt x="4925478" y="0"/>
                </a:lnTo>
                <a:lnTo>
                  <a:pt x="4925478" y="250751"/>
                </a:lnTo>
                <a:lnTo>
                  <a:pt x="0" y="2507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56198" y="9366187"/>
            <a:ext cx="2289328" cy="457866"/>
          </a:xfrm>
          <a:custGeom>
            <a:avLst/>
            <a:gdLst/>
            <a:ahLst/>
            <a:cxnLst/>
            <a:rect r="r" b="b" t="t" l="l"/>
            <a:pathLst>
              <a:path h="457866" w="2289328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700862" y="9366187"/>
            <a:ext cx="2289328" cy="457866"/>
          </a:xfrm>
          <a:custGeom>
            <a:avLst/>
            <a:gdLst/>
            <a:ahLst/>
            <a:cxnLst/>
            <a:rect r="r" b="b" t="t" l="l"/>
            <a:pathLst>
              <a:path h="457866" w="2289328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824812" y="9401600"/>
            <a:ext cx="1918053" cy="383611"/>
          </a:xfrm>
          <a:custGeom>
            <a:avLst/>
            <a:gdLst/>
            <a:ahLst/>
            <a:cxnLst/>
            <a:rect r="r" b="b" t="t" l="l"/>
            <a:pathLst>
              <a:path h="383611" w="1918053">
                <a:moveTo>
                  <a:pt x="0" y="0"/>
                </a:moveTo>
                <a:lnTo>
                  <a:pt x="1918053" y="0"/>
                </a:lnTo>
                <a:lnTo>
                  <a:pt x="1918053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183095" y="9401600"/>
            <a:ext cx="1918053" cy="383611"/>
          </a:xfrm>
          <a:custGeom>
            <a:avLst/>
            <a:gdLst/>
            <a:ahLst/>
            <a:cxnLst/>
            <a:rect r="r" b="b" t="t" l="l"/>
            <a:pathLst>
              <a:path h="383611" w="1918053">
                <a:moveTo>
                  <a:pt x="0" y="0"/>
                </a:moveTo>
                <a:lnTo>
                  <a:pt x="1918054" y="0"/>
                </a:lnTo>
                <a:lnTo>
                  <a:pt x="1918054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32011" y="133020"/>
            <a:ext cx="11301259" cy="5010480"/>
          </a:xfrm>
          <a:custGeom>
            <a:avLst/>
            <a:gdLst/>
            <a:ahLst/>
            <a:cxnLst/>
            <a:rect r="r" b="b" t="t" l="l"/>
            <a:pathLst>
              <a:path h="5010480" w="11301259">
                <a:moveTo>
                  <a:pt x="0" y="0"/>
                </a:moveTo>
                <a:lnTo>
                  <a:pt x="11301258" y="0"/>
                </a:lnTo>
                <a:lnTo>
                  <a:pt x="11301258" y="5010480"/>
                </a:lnTo>
                <a:lnTo>
                  <a:pt x="0" y="50104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216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785211" y="5215560"/>
            <a:ext cx="11301259" cy="5071440"/>
          </a:xfrm>
          <a:custGeom>
            <a:avLst/>
            <a:gdLst/>
            <a:ahLst/>
            <a:cxnLst/>
            <a:rect r="r" b="b" t="t" l="l"/>
            <a:pathLst>
              <a:path h="5071440" w="11301259">
                <a:moveTo>
                  <a:pt x="0" y="0"/>
                </a:moveTo>
                <a:lnTo>
                  <a:pt x="11301258" y="0"/>
                </a:lnTo>
                <a:lnTo>
                  <a:pt x="11301258" y="5071440"/>
                </a:lnTo>
                <a:lnTo>
                  <a:pt x="0" y="50714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1814125" y="1743545"/>
            <a:ext cx="5940326" cy="11372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39"/>
              </a:lnSpc>
            </a:pPr>
            <a:r>
              <a:rPr lang="en-US" sz="6599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projet en image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4327275" y="834707"/>
            <a:ext cx="9639837" cy="2260980"/>
          </a:xfrm>
          <a:custGeom>
            <a:avLst/>
            <a:gdLst/>
            <a:ahLst/>
            <a:cxnLst/>
            <a:rect r="r" b="b" t="t" l="l"/>
            <a:pathLst>
              <a:path h="2260980" w="9639837">
                <a:moveTo>
                  <a:pt x="9639837" y="0"/>
                </a:moveTo>
                <a:lnTo>
                  <a:pt x="0" y="0"/>
                </a:lnTo>
                <a:lnTo>
                  <a:pt x="0" y="2260980"/>
                </a:lnTo>
                <a:lnTo>
                  <a:pt x="9639837" y="2260980"/>
                </a:lnTo>
                <a:lnTo>
                  <a:pt x="963983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616249" y="1046649"/>
            <a:ext cx="10888318" cy="22238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43"/>
              </a:lnSpc>
            </a:pPr>
            <a:r>
              <a:rPr lang="en-US" sz="7857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OBJECTIFS DU PROJET 5'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56198" y="4729148"/>
            <a:ext cx="5807525" cy="12674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6"/>
              </a:lnSpc>
            </a:pPr>
            <a:r>
              <a:rPr lang="en-US" sz="3051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RELIER LES MATHÉMATIQUES À LA VIE QUOTIDIENNE POLYNÉSIENNE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930658" y="4905588"/>
            <a:ext cx="4723125" cy="15398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26"/>
              </a:lnSpc>
            </a:pPr>
            <a:r>
              <a:rPr lang="en-US" sz="2751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UTILISER LE NUMÉRIQUE DE MANIÈRE RAISONNÉE ET COLLABORATIVE.</a:t>
            </a:r>
          </a:p>
          <a:p>
            <a:pPr algn="ctr">
              <a:lnSpc>
                <a:spcPts val="3026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6687171" y="5166670"/>
            <a:ext cx="4481092" cy="16789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96"/>
              </a:lnSpc>
            </a:pPr>
            <a:r>
              <a:rPr lang="en-US" sz="2451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DÉVELOPPER LA RÉSOLUTION DE PROBLÈMES ET LA COMMUNICATION MATHÉMATIQUE.</a:t>
            </a:r>
          </a:p>
          <a:p>
            <a:pPr algn="ctr">
              <a:lnSpc>
                <a:spcPts val="2696"/>
              </a:lnSpc>
            </a:pPr>
          </a:p>
        </p:txBody>
      </p:sp>
      <p:sp>
        <p:nvSpPr>
          <p:cNvPr name="Freeform 8" id="8"/>
          <p:cNvSpPr/>
          <p:nvPr/>
        </p:nvSpPr>
        <p:spPr>
          <a:xfrm flipH="false" flipV="false" rot="-281248">
            <a:off x="8945273" y="8092778"/>
            <a:ext cx="1196590" cy="478636"/>
          </a:xfrm>
          <a:custGeom>
            <a:avLst/>
            <a:gdLst/>
            <a:ahLst/>
            <a:cxnLst/>
            <a:rect r="r" b="b" t="t" l="l"/>
            <a:pathLst>
              <a:path h="478636" w="1196590">
                <a:moveTo>
                  <a:pt x="0" y="0"/>
                </a:moveTo>
                <a:lnTo>
                  <a:pt x="1196589" y="0"/>
                </a:lnTo>
                <a:lnTo>
                  <a:pt x="1196589" y="478636"/>
                </a:lnTo>
                <a:lnTo>
                  <a:pt x="0" y="4786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818807" y="7033136"/>
            <a:ext cx="9446511" cy="2416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3963" spc="-118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 Créer un lien culturel et pédagogique entre Moorea et Punaauia.</a:t>
            </a:r>
          </a:p>
          <a:p>
            <a:pPr algn="ctr">
              <a:lnSpc>
                <a:spcPts val="6500"/>
              </a:lnSpc>
            </a:pP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3736248" y="6961938"/>
            <a:ext cx="421695" cy="2296362"/>
          </a:xfrm>
          <a:custGeom>
            <a:avLst/>
            <a:gdLst/>
            <a:ahLst/>
            <a:cxnLst/>
            <a:rect r="r" b="b" t="t" l="l"/>
            <a:pathLst>
              <a:path h="2296362" w="421695">
                <a:moveTo>
                  <a:pt x="0" y="0"/>
                </a:moveTo>
                <a:lnTo>
                  <a:pt x="421696" y="0"/>
                </a:lnTo>
                <a:lnTo>
                  <a:pt x="421696" y="2296362"/>
                </a:lnTo>
                <a:lnTo>
                  <a:pt x="0" y="22963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14368804" y="6819949"/>
            <a:ext cx="447770" cy="2438351"/>
          </a:xfrm>
          <a:custGeom>
            <a:avLst/>
            <a:gdLst/>
            <a:ahLst/>
            <a:cxnLst/>
            <a:rect r="r" b="b" t="t" l="l"/>
            <a:pathLst>
              <a:path h="2438351" w="447770">
                <a:moveTo>
                  <a:pt x="447770" y="0"/>
                </a:moveTo>
                <a:lnTo>
                  <a:pt x="0" y="0"/>
                </a:lnTo>
                <a:lnTo>
                  <a:pt x="0" y="2438351"/>
                </a:lnTo>
                <a:lnTo>
                  <a:pt x="447770" y="2438351"/>
                </a:lnTo>
                <a:lnTo>
                  <a:pt x="44777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878385" y="6253839"/>
            <a:ext cx="2368580" cy="383279"/>
          </a:xfrm>
          <a:custGeom>
            <a:avLst/>
            <a:gdLst/>
            <a:ahLst/>
            <a:cxnLst/>
            <a:rect r="r" b="b" t="t" l="l"/>
            <a:pathLst>
              <a:path h="383279" w="2368580">
                <a:moveTo>
                  <a:pt x="0" y="0"/>
                </a:moveTo>
                <a:lnTo>
                  <a:pt x="2368580" y="0"/>
                </a:lnTo>
                <a:lnTo>
                  <a:pt x="2368580" y="383280"/>
                </a:lnTo>
                <a:lnTo>
                  <a:pt x="0" y="3832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56198" y="9366187"/>
            <a:ext cx="2289328" cy="457866"/>
          </a:xfrm>
          <a:custGeom>
            <a:avLst/>
            <a:gdLst/>
            <a:ahLst/>
            <a:cxnLst/>
            <a:rect r="r" b="b" t="t" l="l"/>
            <a:pathLst>
              <a:path h="457866" w="2289328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700862" y="9366187"/>
            <a:ext cx="2289328" cy="457866"/>
          </a:xfrm>
          <a:custGeom>
            <a:avLst/>
            <a:gdLst/>
            <a:ahLst/>
            <a:cxnLst/>
            <a:rect r="r" b="b" t="t" l="l"/>
            <a:pathLst>
              <a:path h="457866" w="2289328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5824812" y="9401600"/>
            <a:ext cx="1918053" cy="383611"/>
          </a:xfrm>
          <a:custGeom>
            <a:avLst/>
            <a:gdLst/>
            <a:ahLst/>
            <a:cxnLst/>
            <a:rect r="r" b="b" t="t" l="l"/>
            <a:pathLst>
              <a:path h="383611" w="1918053">
                <a:moveTo>
                  <a:pt x="0" y="0"/>
                </a:moveTo>
                <a:lnTo>
                  <a:pt x="1918053" y="0"/>
                </a:lnTo>
                <a:lnTo>
                  <a:pt x="1918053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5183095" y="9401600"/>
            <a:ext cx="1918053" cy="383611"/>
          </a:xfrm>
          <a:custGeom>
            <a:avLst/>
            <a:gdLst/>
            <a:ahLst/>
            <a:cxnLst/>
            <a:rect r="r" b="b" t="t" l="l"/>
            <a:pathLst>
              <a:path h="383611" w="1918053">
                <a:moveTo>
                  <a:pt x="0" y="0"/>
                </a:moveTo>
                <a:lnTo>
                  <a:pt x="1918054" y="0"/>
                </a:lnTo>
                <a:lnTo>
                  <a:pt x="1918054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7482622">
            <a:off x="3513181" y="3269948"/>
            <a:ext cx="1628188" cy="731204"/>
          </a:xfrm>
          <a:custGeom>
            <a:avLst/>
            <a:gdLst/>
            <a:ahLst/>
            <a:cxnLst/>
            <a:rect r="r" b="b" t="t" l="l"/>
            <a:pathLst>
              <a:path h="731204" w="1628188">
                <a:moveTo>
                  <a:pt x="0" y="0"/>
                </a:moveTo>
                <a:lnTo>
                  <a:pt x="1628188" y="0"/>
                </a:lnTo>
                <a:lnTo>
                  <a:pt x="1628188" y="731204"/>
                </a:lnTo>
                <a:lnTo>
                  <a:pt x="0" y="73120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3509209">
            <a:off x="12714018" y="3448080"/>
            <a:ext cx="1628188" cy="731204"/>
          </a:xfrm>
          <a:custGeom>
            <a:avLst/>
            <a:gdLst/>
            <a:ahLst/>
            <a:cxnLst/>
            <a:rect r="r" b="b" t="t" l="l"/>
            <a:pathLst>
              <a:path h="731204" w="1628188">
                <a:moveTo>
                  <a:pt x="0" y="0"/>
                </a:moveTo>
                <a:lnTo>
                  <a:pt x="1628188" y="0"/>
                </a:lnTo>
                <a:lnTo>
                  <a:pt x="1628188" y="731205"/>
                </a:lnTo>
                <a:lnTo>
                  <a:pt x="0" y="7312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5400000">
            <a:off x="8363871" y="3811447"/>
            <a:ext cx="1628188" cy="731204"/>
          </a:xfrm>
          <a:custGeom>
            <a:avLst/>
            <a:gdLst/>
            <a:ahLst/>
            <a:cxnLst/>
            <a:rect r="r" b="b" t="t" l="l"/>
            <a:pathLst>
              <a:path h="731204" w="1628188">
                <a:moveTo>
                  <a:pt x="0" y="0"/>
                </a:moveTo>
                <a:lnTo>
                  <a:pt x="1628188" y="0"/>
                </a:lnTo>
                <a:lnTo>
                  <a:pt x="1628188" y="731205"/>
                </a:lnTo>
                <a:lnTo>
                  <a:pt x="0" y="7312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3947052" y="8211246"/>
            <a:ext cx="7315200" cy="1715747"/>
          </a:xfrm>
          <a:custGeom>
            <a:avLst/>
            <a:gdLst/>
            <a:ahLst/>
            <a:cxnLst/>
            <a:rect r="r" b="b" t="t" l="l"/>
            <a:pathLst>
              <a:path h="1715747" w="7315200">
                <a:moveTo>
                  <a:pt x="7315200" y="0"/>
                </a:moveTo>
                <a:lnTo>
                  <a:pt x="0" y="0"/>
                </a:lnTo>
                <a:lnTo>
                  <a:pt x="0" y="1715747"/>
                </a:lnTo>
                <a:lnTo>
                  <a:pt x="7315200" y="1715747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8012840" y="8211246"/>
            <a:ext cx="7315200" cy="1715747"/>
          </a:xfrm>
          <a:custGeom>
            <a:avLst/>
            <a:gdLst/>
            <a:ahLst/>
            <a:cxnLst/>
            <a:rect r="r" b="b" t="t" l="l"/>
            <a:pathLst>
              <a:path h="1715747" w="7315200">
                <a:moveTo>
                  <a:pt x="7315200" y="0"/>
                </a:moveTo>
                <a:lnTo>
                  <a:pt x="0" y="0"/>
                </a:lnTo>
                <a:lnTo>
                  <a:pt x="0" y="1715747"/>
                </a:lnTo>
                <a:lnTo>
                  <a:pt x="7315200" y="1715747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115732"/>
            <a:ext cx="4332419" cy="2618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214"/>
              </a:lnSpc>
            </a:pPr>
            <a:r>
              <a:rPr lang="en-US" sz="18376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1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016884" y="259603"/>
            <a:ext cx="4332419" cy="2618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214"/>
              </a:lnSpc>
            </a:pPr>
            <a:r>
              <a:rPr lang="en-US" sz="18376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3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081540" y="3901420"/>
            <a:ext cx="4553050" cy="1394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7"/>
              </a:lnSpc>
            </a:pPr>
            <a:r>
              <a:rPr lang="en-US" sz="2981" spc="-89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Capture : photographier des situations concrètes.</a:t>
            </a:r>
          </a:p>
          <a:p>
            <a:pPr algn="l">
              <a:lnSpc>
                <a:spcPts val="3697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2052769" y="1019175"/>
            <a:ext cx="7091231" cy="9278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7"/>
              </a:lnSpc>
            </a:pPr>
            <a:r>
              <a:rPr lang="en-US" sz="2981" spc="-89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Observation : découvrir les maths dans le réel quotidien des élèves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4068884" y="2037199"/>
            <a:ext cx="2105680" cy="107198"/>
          </a:xfrm>
          <a:custGeom>
            <a:avLst/>
            <a:gdLst/>
            <a:ahLst/>
            <a:cxnLst/>
            <a:rect r="r" b="b" t="t" l="l"/>
            <a:pathLst>
              <a:path h="107198" w="2105680">
                <a:moveTo>
                  <a:pt x="0" y="0"/>
                </a:moveTo>
                <a:lnTo>
                  <a:pt x="2105680" y="0"/>
                </a:lnTo>
                <a:lnTo>
                  <a:pt x="2105680" y="107198"/>
                </a:lnTo>
                <a:lnTo>
                  <a:pt x="0" y="1071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990199" y="2160645"/>
            <a:ext cx="2105680" cy="107198"/>
          </a:xfrm>
          <a:custGeom>
            <a:avLst/>
            <a:gdLst/>
            <a:ahLst/>
            <a:cxnLst/>
            <a:rect r="r" b="b" t="t" l="l"/>
            <a:pathLst>
              <a:path h="107198" w="2105680">
                <a:moveTo>
                  <a:pt x="0" y="0"/>
                </a:moveTo>
                <a:lnTo>
                  <a:pt x="2105680" y="0"/>
                </a:lnTo>
                <a:lnTo>
                  <a:pt x="2105680" y="107198"/>
                </a:lnTo>
                <a:lnTo>
                  <a:pt x="0" y="1071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725231" y="4971680"/>
            <a:ext cx="1818718" cy="92589"/>
          </a:xfrm>
          <a:custGeom>
            <a:avLst/>
            <a:gdLst/>
            <a:ahLst/>
            <a:cxnLst/>
            <a:rect r="r" b="b" t="t" l="l"/>
            <a:pathLst>
              <a:path h="92589" w="1818718">
                <a:moveTo>
                  <a:pt x="0" y="0"/>
                </a:moveTo>
                <a:lnTo>
                  <a:pt x="1818718" y="0"/>
                </a:lnTo>
                <a:lnTo>
                  <a:pt x="1818718" y="92590"/>
                </a:lnTo>
                <a:lnTo>
                  <a:pt x="0" y="925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182416" y="1213339"/>
            <a:ext cx="3312394" cy="4845258"/>
          </a:xfrm>
          <a:custGeom>
            <a:avLst/>
            <a:gdLst/>
            <a:ahLst/>
            <a:cxnLst/>
            <a:rect r="r" b="b" t="t" l="l"/>
            <a:pathLst>
              <a:path h="4845258" w="3312394">
                <a:moveTo>
                  <a:pt x="0" y="0"/>
                </a:moveTo>
                <a:lnTo>
                  <a:pt x="3312395" y="0"/>
                </a:lnTo>
                <a:lnTo>
                  <a:pt x="3312395" y="4845257"/>
                </a:lnTo>
                <a:lnTo>
                  <a:pt x="0" y="48452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56198" y="9366187"/>
            <a:ext cx="2289328" cy="457866"/>
          </a:xfrm>
          <a:custGeom>
            <a:avLst/>
            <a:gdLst/>
            <a:ahLst/>
            <a:cxnLst/>
            <a:rect r="r" b="b" t="t" l="l"/>
            <a:pathLst>
              <a:path h="457866" w="2289328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556198" y="4971680"/>
            <a:ext cx="2289328" cy="457866"/>
          </a:xfrm>
          <a:custGeom>
            <a:avLst/>
            <a:gdLst/>
            <a:ahLst/>
            <a:cxnLst/>
            <a:rect r="r" b="b" t="t" l="l"/>
            <a:pathLst>
              <a:path h="457866" w="2289328">
                <a:moveTo>
                  <a:pt x="0" y="0"/>
                </a:moveTo>
                <a:lnTo>
                  <a:pt x="2289328" y="0"/>
                </a:lnTo>
                <a:lnTo>
                  <a:pt x="2289328" y="457866"/>
                </a:lnTo>
                <a:lnTo>
                  <a:pt x="0" y="45786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2569124">
            <a:off x="9049399" y="5166415"/>
            <a:ext cx="1918053" cy="383611"/>
          </a:xfrm>
          <a:custGeom>
            <a:avLst/>
            <a:gdLst/>
            <a:ahLst/>
            <a:cxnLst/>
            <a:rect r="r" b="b" t="t" l="l"/>
            <a:pathLst>
              <a:path h="383611" w="1918053">
                <a:moveTo>
                  <a:pt x="0" y="0"/>
                </a:moveTo>
                <a:lnTo>
                  <a:pt x="1918054" y="0"/>
                </a:lnTo>
                <a:lnTo>
                  <a:pt x="1918054" y="383611"/>
                </a:lnTo>
                <a:lnTo>
                  <a:pt x="0" y="38361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6043039" y="4603458"/>
            <a:ext cx="1918053" cy="383611"/>
          </a:xfrm>
          <a:custGeom>
            <a:avLst/>
            <a:gdLst/>
            <a:ahLst/>
            <a:cxnLst/>
            <a:rect r="r" b="b" t="t" l="l"/>
            <a:pathLst>
              <a:path h="383611" w="1918053">
                <a:moveTo>
                  <a:pt x="0" y="0"/>
                </a:moveTo>
                <a:lnTo>
                  <a:pt x="1918054" y="0"/>
                </a:lnTo>
                <a:lnTo>
                  <a:pt x="1918054" y="383611"/>
                </a:lnTo>
                <a:lnTo>
                  <a:pt x="0" y="38361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864238">
            <a:off x="10984220" y="1621688"/>
            <a:ext cx="1140788" cy="512317"/>
          </a:xfrm>
          <a:custGeom>
            <a:avLst/>
            <a:gdLst/>
            <a:ahLst/>
            <a:cxnLst/>
            <a:rect r="r" b="b" t="t" l="l"/>
            <a:pathLst>
              <a:path h="512317" w="1140788">
                <a:moveTo>
                  <a:pt x="0" y="0"/>
                </a:moveTo>
                <a:lnTo>
                  <a:pt x="1140788" y="0"/>
                </a:lnTo>
                <a:lnTo>
                  <a:pt x="1140788" y="512318"/>
                </a:lnTo>
                <a:lnTo>
                  <a:pt x="0" y="51231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10695448">
            <a:off x="7953671" y="1952221"/>
            <a:ext cx="855845" cy="384352"/>
          </a:xfrm>
          <a:custGeom>
            <a:avLst/>
            <a:gdLst/>
            <a:ahLst/>
            <a:cxnLst/>
            <a:rect r="r" b="b" t="t" l="l"/>
            <a:pathLst>
              <a:path h="384352" w="855845">
                <a:moveTo>
                  <a:pt x="0" y="0"/>
                </a:moveTo>
                <a:lnTo>
                  <a:pt x="855845" y="0"/>
                </a:lnTo>
                <a:lnTo>
                  <a:pt x="855845" y="384352"/>
                </a:lnTo>
                <a:lnTo>
                  <a:pt x="0" y="38435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9247678">
            <a:off x="7584917" y="4591680"/>
            <a:ext cx="855845" cy="384352"/>
          </a:xfrm>
          <a:custGeom>
            <a:avLst/>
            <a:gdLst/>
            <a:ahLst/>
            <a:cxnLst/>
            <a:rect r="r" b="b" t="t" l="l"/>
            <a:pathLst>
              <a:path h="384352" w="855845">
                <a:moveTo>
                  <a:pt x="0" y="0"/>
                </a:moveTo>
                <a:lnTo>
                  <a:pt x="855845" y="0"/>
                </a:lnTo>
                <a:lnTo>
                  <a:pt x="855845" y="384352"/>
                </a:lnTo>
                <a:lnTo>
                  <a:pt x="0" y="38435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1878437" y="3678883"/>
            <a:ext cx="972972" cy="1273940"/>
          </a:xfrm>
          <a:custGeom>
            <a:avLst/>
            <a:gdLst/>
            <a:ahLst/>
            <a:cxnLst/>
            <a:rect r="r" b="b" t="t" l="l"/>
            <a:pathLst>
              <a:path h="1273940" w="972972">
                <a:moveTo>
                  <a:pt x="0" y="0"/>
                </a:moveTo>
                <a:lnTo>
                  <a:pt x="972972" y="0"/>
                </a:lnTo>
                <a:lnTo>
                  <a:pt x="972972" y="1273940"/>
                </a:lnTo>
                <a:lnTo>
                  <a:pt x="0" y="127394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3542464" y="6056364"/>
            <a:ext cx="1052840" cy="1394490"/>
          </a:xfrm>
          <a:custGeom>
            <a:avLst/>
            <a:gdLst/>
            <a:ahLst/>
            <a:cxnLst/>
            <a:rect r="r" b="b" t="t" l="l"/>
            <a:pathLst>
              <a:path h="1394490" w="1052840">
                <a:moveTo>
                  <a:pt x="0" y="0"/>
                </a:moveTo>
                <a:lnTo>
                  <a:pt x="1052840" y="0"/>
                </a:lnTo>
                <a:lnTo>
                  <a:pt x="1052840" y="1394490"/>
                </a:lnTo>
                <a:lnTo>
                  <a:pt x="0" y="139449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795669" y="3139615"/>
            <a:ext cx="2988591" cy="181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944"/>
              </a:lnSpc>
            </a:pPr>
            <a:r>
              <a:rPr lang="en-US" sz="12676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2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496092" y="875304"/>
            <a:ext cx="4246773" cy="9278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7"/>
              </a:lnSpc>
            </a:pPr>
            <a:r>
              <a:rPr lang="en-US" sz="2981" spc="-89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Création : formuler des énoncés à partird’images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4912013" y="8344596"/>
            <a:ext cx="10078187" cy="1745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23"/>
              </a:lnSpc>
            </a:pPr>
            <a:r>
              <a:rPr lang="en-US" sz="6202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DÉROULEMENT EN 5 PHASES 5'</a:t>
            </a:r>
          </a:p>
        </p:txBody>
      </p:sp>
      <p:sp>
        <p:nvSpPr>
          <p:cNvPr name="Freeform 25" id="25"/>
          <p:cNvSpPr/>
          <p:nvPr/>
        </p:nvSpPr>
        <p:spPr>
          <a:xfrm flipH="false" flipV="false" rot="746757">
            <a:off x="10691858" y="3957304"/>
            <a:ext cx="1140788" cy="512317"/>
          </a:xfrm>
          <a:custGeom>
            <a:avLst/>
            <a:gdLst/>
            <a:ahLst/>
            <a:cxnLst/>
            <a:rect r="r" b="b" t="t" l="l"/>
            <a:pathLst>
              <a:path h="512317" w="1140788">
                <a:moveTo>
                  <a:pt x="0" y="0"/>
                </a:moveTo>
                <a:lnTo>
                  <a:pt x="1140788" y="0"/>
                </a:lnTo>
                <a:lnTo>
                  <a:pt x="1140788" y="512317"/>
                </a:lnTo>
                <a:lnTo>
                  <a:pt x="0" y="51231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9247678">
            <a:off x="6709007" y="5942790"/>
            <a:ext cx="1257540" cy="564750"/>
          </a:xfrm>
          <a:custGeom>
            <a:avLst/>
            <a:gdLst/>
            <a:ahLst/>
            <a:cxnLst/>
            <a:rect r="r" b="b" t="t" l="l"/>
            <a:pathLst>
              <a:path h="564750" w="1257540">
                <a:moveTo>
                  <a:pt x="0" y="0"/>
                </a:moveTo>
                <a:lnTo>
                  <a:pt x="1257540" y="0"/>
                </a:lnTo>
                <a:lnTo>
                  <a:pt x="1257540" y="564749"/>
                </a:lnTo>
                <a:lnTo>
                  <a:pt x="0" y="56474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2998738" y="4031003"/>
            <a:ext cx="5241482" cy="10332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3"/>
              </a:lnSpc>
            </a:pPr>
            <a:r>
              <a:rPr lang="en-US" sz="2204" spc="-66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Échange : résoudre les problèmes d’une autre école.</a:t>
            </a:r>
          </a:p>
          <a:p>
            <a:pPr algn="l">
              <a:lnSpc>
                <a:spcPts val="2733"/>
              </a:lnSpc>
            </a:pPr>
          </a:p>
        </p:txBody>
      </p:sp>
      <p:sp>
        <p:nvSpPr>
          <p:cNvPr name="TextBox 28" id="28"/>
          <p:cNvSpPr txBox="true"/>
          <p:nvPr/>
        </p:nvSpPr>
        <p:spPr>
          <a:xfrm rot="0">
            <a:off x="4831035" y="6848859"/>
            <a:ext cx="8625929" cy="333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05"/>
              </a:lnSpc>
              <a:spcBef>
                <a:spcPct val="0"/>
              </a:spcBef>
            </a:pPr>
            <a:r>
              <a:rPr lang="en-US" sz="2277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VALORISATION : PUBLIER LES PRODUCTIONS SUR ENT NATI.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153332" y="3507452"/>
            <a:ext cx="6586419" cy="5105938"/>
          </a:xfrm>
          <a:custGeom>
            <a:avLst/>
            <a:gdLst/>
            <a:ahLst/>
            <a:cxnLst/>
            <a:rect r="r" b="b" t="t" l="l"/>
            <a:pathLst>
              <a:path h="5105938" w="6586419">
                <a:moveTo>
                  <a:pt x="0" y="0"/>
                </a:moveTo>
                <a:lnTo>
                  <a:pt x="6586419" y="0"/>
                </a:lnTo>
                <a:lnTo>
                  <a:pt x="6586419" y="5105938"/>
                </a:lnTo>
                <a:lnTo>
                  <a:pt x="0" y="51059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608225" y="3026233"/>
            <a:ext cx="3757644" cy="751529"/>
          </a:xfrm>
          <a:custGeom>
            <a:avLst/>
            <a:gdLst/>
            <a:ahLst/>
            <a:cxnLst/>
            <a:rect r="r" b="b" t="t" l="l"/>
            <a:pathLst>
              <a:path h="751529" w="3757644">
                <a:moveTo>
                  <a:pt x="0" y="0"/>
                </a:moveTo>
                <a:lnTo>
                  <a:pt x="3757644" y="0"/>
                </a:lnTo>
                <a:lnTo>
                  <a:pt x="3757644" y="751529"/>
                </a:lnTo>
                <a:lnTo>
                  <a:pt x="0" y="7515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962511" y="4116844"/>
            <a:ext cx="6091971" cy="1218394"/>
          </a:xfrm>
          <a:custGeom>
            <a:avLst/>
            <a:gdLst/>
            <a:ahLst/>
            <a:cxnLst/>
            <a:rect r="r" b="b" t="t" l="l"/>
            <a:pathLst>
              <a:path h="1218394" w="6091971">
                <a:moveTo>
                  <a:pt x="0" y="0"/>
                </a:moveTo>
                <a:lnTo>
                  <a:pt x="6091971" y="0"/>
                </a:lnTo>
                <a:lnTo>
                  <a:pt x="6091971" y="1218394"/>
                </a:lnTo>
                <a:lnTo>
                  <a:pt x="0" y="12183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841230" y="7862795"/>
            <a:ext cx="4972793" cy="994559"/>
          </a:xfrm>
          <a:custGeom>
            <a:avLst/>
            <a:gdLst/>
            <a:ahLst/>
            <a:cxnLst/>
            <a:rect r="r" b="b" t="t" l="l"/>
            <a:pathLst>
              <a:path h="994559" w="4972793">
                <a:moveTo>
                  <a:pt x="0" y="0"/>
                </a:moveTo>
                <a:lnTo>
                  <a:pt x="4972794" y="0"/>
                </a:lnTo>
                <a:lnTo>
                  <a:pt x="4972794" y="994558"/>
                </a:lnTo>
                <a:lnTo>
                  <a:pt x="0" y="9945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68775" y="7809920"/>
            <a:ext cx="5597134" cy="1119427"/>
          </a:xfrm>
          <a:custGeom>
            <a:avLst/>
            <a:gdLst/>
            <a:ahLst/>
            <a:cxnLst/>
            <a:rect r="r" b="b" t="t" l="l"/>
            <a:pathLst>
              <a:path h="1119427" w="5597134">
                <a:moveTo>
                  <a:pt x="0" y="0"/>
                </a:moveTo>
                <a:lnTo>
                  <a:pt x="5597134" y="0"/>
                </a:lnTo>
                <a:lnTo>
                  <a:pt x="5597134" y="1119427"/>
                </a:lnTo>
                <a:lnTo>
                  <a:pt x="0" y="11194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608225" y="7301874"/>
            <a:ext cx="6873194" cy="1374639"/>
          </a:xfrm>
          <a:custGeom>
            <a:avLst/>
            <a:gdLst/>
            <a:ahLst/>
            <a:cxnLst/>
            <a:rect r="r" b="b" t="t" l="l"/>
            <a:pathLst>
              <a:path h="1374639" w="6873194">
                <a:moveTo>
                  <a:pt x="0" y="0"/>
                </a:moveTo>
                <a:lnTo>
                  <a:pt x="6873194" y="0"/>
                </a:lnTo>
                <a:lnTo>
                  <a:pt x="6873194" y="1374639"/>
                </a:lnTo>
                <a:lnTo>
                  <a:pt x="0" y="13746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68775" y="2663562"/>
            <a:ext cx="7086598" cy="1417320"/>
          </a:xfrm>
          <a:custGeom>
            <a:avLst/>
            <a:gdLst/>
            <a:ahLst/>
            <a:cxnLst/>
            <a:rect r="r" b="b" t="t" l="l"/>
            <a:pathLst>
              <a:path h="1417320" w="7086598">
                <a:moveTo>
                  <a:pt x="0" y="0"/>
                </a:moveTo>
                <a:lnTo>
                  <a:pt x="7086598" y="0"/>
                </a:lnTo>
                <a:lnTo>
                  <a:pt x="7086598" y="1417320"/>
                </a:lnTo>
                <a:lnTo>
                  <a:pt x="0" y="14173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83600" y="5700491"/>
            <a:ext cx="5482309" cy="1096462"/>
          </a:xfrm>
          <a:custGeom>
            <a:avLst/>
            <a:gdLst/>
            <a:ahLst/>
            <a:cxnLst/>
            <a:rect r="r" b="b" t="t" l="l"/>
            <a:pathLst>
              <a:path h="1096462" w="5482309">
                <a:moveTo>
                  <a:pt x="0" y="0"/>
                </a:moveTo>
                <a:lnTo>
                  <a:pt x="5482309" y="0"/>
                </a:lnTo>
                <a:lnTo>
                  <a:pt x="5482309" y="1096462"/>
                </a:lnTo>
                <a:lnTo>
                  <a:pt x="0" y="10964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68775" y="6218497"/>
            <a:ext cx="5784558" cy="1156912"/>
          </a:xfrm>
          <a:custGeom>
            <a:avLst/>
            <a:gdLst/>
            <a:ahLst/>
            <a:cxnLst/>
            <a:rect r="r" b="b" t="t" l="l"/>
            <a:pathLst>
              <a:path h="1156912" w="5784558">
                <a:moveTo>
                  <a:pt x="0" y="0"/>
                </a:moveTo>
                <a:lnTo>
                  <a:pt x="5784557" y="0"/>
                </a:lnTo>
                <a:lnTo>
                  <a:pt x="5784557" y="1156911"/>
                </a:lnTo>
                <a:lnTo>
                  <a:pt x="0" y="11569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556198" y="860303"/>
            <a:ext cx="5409711" cy="1268823"/>
          </a:xfrm>
          <a:custGeom>
            <a:avLst/>
            <a:gdLst/>
            <a:ahLst/>
            <a:cxnLst/>
            <a:rect r="r" b="b" t="t" l="l"/>
            <a:pathLst>
              <a:path h="1268823" w="5409711">
                <a:moveTo>
                  <a:pt x="5409711" y="0"/>
                </a:moveTo>
                <a:lnTo>
                  <a:pt x="0" y="0"/>
                </a:lnTo>
                <a:lnTo>
                  <a:pt x="0" y="1268823"/>
                </a:lnTo>
                <a:lnTo>
                  <a:pt x="5409711" y="1268823"/>
                </a:lnTo>
                <a:lnTo>
                  <a:pt x="5409711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2871336" y="860303"/>
            <a:ext cx="5409711" cy="1268823"/>
          </a:xfrm>
          <a:custGeom>
            <a:avLst/>
            <a:gdLst/>
            <a:ahLst/>
            <a:cxnLst/>
            <a:rect r="r" b="b" t="t" l="l"/>
            <a:pathLst>
              <a:path h="1268823" w="5409711">
                <a:moveTo>
                  <a:pt x="5409711" y="0"/>
                </a:moveTo>
                <a:lnTo>
                  <a:pt x="0" y="0"/>
                </a:lnTo>
                <a:lnTo>
                  <a:pt x="0" y="1268823"/>
                </a:lnTo>
                <a:lnTo>
                  <a:pt x="5409711" y="1268823"/>
                </a:lnTo>
                <a:lnTo>
                  <a:pt x="5409711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0436253" y="3198982"/>
            <a:ext cx="4929616" cy="10169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930"/>
              </a:lnSpc>
            </a:pPr>
            <a:r>
              <a:rPr lang="en-US" sz="3573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ARTICLE FINAL.</a:t>
            </a:r>
          </a:p>
          <a:p>
            <a:pPr algn="r">
              <a:lnSpc>
                <a:spcPts val="3930"/>
              </a:lnSpc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-1012118" y="8013583"/>
            <a:ext cx="6788896" cy="778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50"/>
              </a:lnSpc>
            </a:pPr>
            <a:r>
              <a:rPr lang="en-US" sz="2773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BANQUE DE RESSOURCES MATHÉMATIQUES LOCALES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67181" y="2986922"/>
            <a:ext cx="5264896" cy="1050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20"/>
              </a:lnSpc>
            </a:pPr>
            <a:r>
              <a:rPr lang="en-US" sz="2473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ESPACE DOCUMENTAIRE COLLABORATIF : DÉPÔT DES PHOTOS ET CAPSULES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01013" y="6237547"/>
            <a:ext cx="5075764" cy="11699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8"/>
              </a:lnSpc>
            </a:pPr>
            <a:r>
              <a:rPr lang="en-US" sz="2762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BLOG ET FORUM PARTAGÉ ENTRE ÉCOLES.</a:t>
            </a:r>
          </a:p>
          <a:p>
            <a:pPr algn="l">
              <a:lnSpc>
                <a:spcPts val="3038"/>
              </a:lnSpc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1167181" y="1041449"/>
            <a:ext cx="6592333" cy="1106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5"/>
              </a:lnSpc>
            </a:pPr>
            <a:r>
              <a:rPr lang="en-US" sz="3905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L’ENT NATI AU CŒUR DU PROJET 5'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15824812" y="9401600"/>
            <a:ext cx="1918053" cy="383611"/>
          </a:xfrm>
          <a:custGeom>
            <a:avLst/>
            <a:gdLst/>
            <a:ahLst/>
            <a:cxnLst/>
            <a:rect r="r" b="b" t="t" l="l"/>
            <a:pathLst>
              <a:path h="383611" w="1918053">
                <a:moveTo>
                  <a:pt x="0" y="0"/>
                </a:moveTo>
                <a:lnTo>
                  <a:pt x="1918053" y="0"/>
                </a:lnTo>
                <a:lnTo>
                  <a:pt x="1918053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2492798" y="4303272"/>
            <a:ext cx="5031396" cy="864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85"/>
              </a:lnSpc>
              <a:spcBef>
                <a:spcPct val="0"/>
              </a:spcBef>
            </a:pPr>
            <a:r>
              <a:rPr lang="en-US" sz="2077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ACC</a:t>
            </a:r>
            <a:r>
              <a:rPr lang="en-US" sz="2077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OMPAGNEMENT DES ENSEIGNANTS ET MÉDIATION NUMÉRIQUE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1962511" y="7661858"/>
            <a:ext cx="5296789" cy="1011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2418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CO-INTERVENTION POUR LA CRÉATION ET LA PUBLICATION DES CONTENUS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368775" y="4215911"/>
            <a:ext cx="6091971" cy="1218394"/>
          </a:xfrm>
          <a:custGeom>
            <a:avLst/>
            <a:gdLst/>
            <a:ahLst/>
            <a:cxnLst/>
            <a:rect r="r" b="b" t="t" l="l"/>
            <a:pathLst>
              <a:path h="1218394" w="6091971">
                <a:moveTo>
                  <a:pt x="0" y="0"/>
                </a:moveTo>
                <a:lnTo>
                  <a:pt x="6091971" y="0"/>
                </a:lnTo>
                <a:lnTo>
                  <a:pt x="6091971" y="1218394"/>
                </a:lnTo>
                <a:lnTo>
                  <a:pt x="0" y="12183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701013" y="4507031"/>
            <a:ext cx="5264896" cy="707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20"/>
              </a:lnSpc>
            </a:pPr>
            <a:r>
              <a:rPr lang="en-US" sz="2473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CAHIERS MULTIMÉDIAS PARTAGÉS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528150" y="351261"/>
            <a:ext cx="9414136" cy="2208043"/>
          </a:xfrm>
          <a:custGeom>
            <a:avLst/>
            <a:gdLst/>
            <a:ahLst/>
            <a:cxnLst/>
            <a:rect r="r" b="b" t="t" l="l"/>
            <a:pathLst>
              <a:path h="2208043" w="9414136">
                <a:moveTo>
                  <a:pt x="9414137" y="0"/>
                </a:moveTo>
                <a:lnTo>
                  <a:pt x="0" y="0"/>
                </a:lnTo>
                <a:lnTo>
                  <a:pt x="0" y="2208043"/>
                </a:lnTo>
                <a:lnTo>
                  <a:pt x="9414137" y="2208043"/>
                </a:lnTo>
                <a:lnTo>
                  <a:pt x="941413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5400000">
            <a:off x="3149776" y="4430152"/>
            <a:ext cx="252885" cy="2357406"/>
          </a:xfrm>
          <a:custGeom>
            <a:avLst/>
            <a:gdLst/>
            <a:ahLst/>
            <a:cxnLst/>
            <a:rect r="r" b="b" t="t" l="l"/>
            <a:pathLst>
              <a:path h="2357406" w="252885">
                <a:moveTo>
                  <a:pt x="252885" y="0"/>
                </a:moveTo>
                <a:lnTo>
                  <a:pt x="0" y="0"/>
                </a:lnTo>
                <a:lnTo>
                  <a:pt x="0" y="2357406"/>
                </a:lnTo>
                <a:lnTo>
                  <a:pt x="252885" y="2357406"/>
                </a:lnTo>
                <a:lnTo>
                  <a:pt x="25288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5400000">
            <a:off x="9286683" y="4430152"/>
            <a:ext cx="252885" cy="2357406"/>
          </a:xfrm>
          <a:custGeom>
            <a:avLst/>
            <a:gdLst/>
            <a:ahLst/>
            <a:cxnLst/>
            <a:rect r="r" b="b" t="t" l="l"/>
            <a:pathLst>
              <a:path h="2357406" w="252885">
                <a:moveTo>
                  <a:pt x="252885" y="0"/>
                </a:moveTo>
                <a:lnTo>
                  <a:pt x="0" y="0"/>
                </a:lnTo>
                <a:lnTo>
                  <a:pt x="0" y="2357406"/>
                </a:lnTo>
                <a:lnTo>
                  <a:pt x="252885" y="2357406"/>
                </a:lnTo>
                <a:lnTo>
                  <a:pt x="25288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5400000">
            <a:off x="14824879" y="4430152"/>
            <a:ext cx="252885" cy="2357406"/>
          </a:xfrm>
          <a:custGeom>
            <a:avLst/>
            <a:gdLst/>
            <a:ahLst/>
            <a:cxnLst/>
            <a:rect r="r" b="b" t="t" l="l"/>
            <a:pathLst>
              <a:path h="2357406" w="252885">
                <a:moveTo>
                  <a:pt x="252885" y="0"/>
                </a:moveTo>
                <a:lnTo>
                  <a:pt x="0" y="0"/>
                </a:lnTo>
                <a:lnTo>
                  <a:pt x="0" y="2357406"/>
                </a:lnTo>
                <a:lnTo>
                  <a:pt x="252885" y="2357406"/>
                </a:lnTo>
                <a:lnTo>
                  <a:pt x="25288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418806" y="407547"/>
            <a:ext cx="3521445" cy="3731649"/>
          </a:xfrm>
          <a:custGeom>
            <a:avLst/>
            <a:gdLst/>
            <a:ahLst/>
            <a:cxnLst/>
            <a:rect r="r" b="b" t="t" l="l"/>
            <a:pathLst>
              <a:path h="3731649" w="3521445">
                <a:moveTo>
                  <a:pt x="0" y="0"/>
                </a:moveTo>
                <a:lnTo>
                  <a:pt x="3521445" y="0"/>
                </a:lnTo>
                <a:lnTo>
                  <a:pt x="3521445" y="3731649"/>
                </a:lnTo>
                <a:lnTo>
                  <a:pt x="0" y="37316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097515" y="736486"/>
            <a:ext cx="7443138" cy="14756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15"/>
              </a:lnSpc>
            </a:pPr>
            <a:r>
              <a:rPr lang="en-US" sz="5196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EVALUATION ET PERSPECTIVES 5'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28150" y="6228525"/>
            <a:ext cx="5485137" cy="9558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821"/>
              </a:lnSpc>
              <a:spcBef>
                <a:spcPct val="0"/>
              </a:spcBef>
            </a:pPr>
            <a:r>
              <a:rPr lang="en-US" sz="3081" spc="-92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•</a:t>
            </a:r>
            <a:r>
              <a:rPr lang="en-US" sz="3081" spc="-92" u="none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 Observation de l’engagement et de la motivation des élèves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979919" y="6103430"/>
            <a:ext cx="4966977" cy="12060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201"/>
              </a:lnSpc>
              <a:spcBef>
                <a:spcPct val="0"/>
              </a:spcBef>
            </a:pPr>
            <a:r>
              <a:rPr lang="en-US" sz="2581" spc="-77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Analyse des progrès dans la formulation et la résolution de problèmes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250427" y="5925798"/>
            <a:ext cx="6037573" cy="16061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1"/>
              </a:lnSpc>
            </a:pPr>
            <a:r>
              <a:rPr lang="en-US" sz="2581" spc="-77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Échanges entre enseignants sur les leviers et fr</a:t>
            </a:r>
            <a:r>
              <a:rPr lang="en-US" sz="2581" spc="-77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e</a:t>
            </a:r>
            <a:r>
              <a:rPr lang="en-US" sz="2581" spc="-77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ins.</a:t>
            </a:r>
          </a:p>
          <a:p>
            <a:pPr algn="ctr" marL="0" indent="0" lvl="1">
              <a:lnSpc>
                <a:spcPts val="3201"/>
              </a:lnSpc>
              <a:spcBef>
                <a:spcPct val="0"/>
              </a:spcBef>
            </a:pPr>
            <a:r>
              <a:rPr lang="en-US" sz="2581" spc="-77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 Extension possible à d’autres îles et mutualisation au sein des circonscriptions.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73242" y="4834521"/>
            <a:ext cx="4866413" cy="4383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18"/>
              </a:lnSpc>
            </a:pPr>
            <a:r>
              <a:rPr lang="en-US" sz="3017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OBSERVER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979919" y="4834521"/>
            <a:ext cx="4866413" cy="4383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18"/>
              </a:lnSpc>
            </a:pPr>
            <a:r>
              <a:rPr lang="en-US" sz="3017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ANALYSER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548345" y="4834521"/>
            <a:ext cx="4866413" cy="4383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18"/>
              </a:lnSpc>
            </a:pPr>
            <a:r>
              <a:rPr lang="en-US" sz="3017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PROJETER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556198" y="9366187"/>
            <a:ext cx="2289328" cy="457866"/>
          </a:xfrm>
          <a:custGeom>
            <a:avLst/>
            <a:gdLst/>
            <a:ahLst/>
            <a:cxnLst/>
            <a:rect r="r" b="b" t="t" l="l"/>
            <a:pathLst>
              <a:path h="457866" w="2289328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700862" y="9366187"/>
            <a:ext cx="2289328" cy="457866"/>
          </a:xfrm>
          <a:custGeom>
            <a:avLst/>
            <a:gdLst/>
            <a:ahLst/>
            <a:cxnLst/>
            <a:rect r="r" b="b" t="t" l="l"/>
            <a:pathLst>
              <a:path h="457866" w="2289328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5824812" y="9401600"/>
            <a:ext cx="1918053" cy="383611"/>
          </a:xfrm>
          <a:custGeom>
            <a:avLst/>
            <a:gdLst/>
            <a:ahLst/>
            <a:cxnLst/>
            <a:rect r="r" b="b" t="t" l="l"/>
            <a:pathLst>
              <a:path h="383611" w="1918053">
                <a:moveTo>
                  <a:pt x="0" y="0"/>
                </a:moveTo>
                <a:lnTo>
                  <a:pt x="1918053" y="0"/>
                </a:lnTo>
                <a:lnTo>
                  <a:pt x="1918053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183095" y="9401600"/>
            <a:ext cx="1918053" cy="383611"/>
          </a:xfrm>
          <a:custGeom>
            <a:avLst/>
            <a:gdLst/>
            <a:ahLst/>
            <a:cxnLst/>
            <a:rect r="r" b="b" t="t" l="l"/>
            <a:pathLst>
              <a:path h="383611" w="1918053">
                <a:moveTo>
                  <a:pt x="0" y="0"/>
                </a:moveTo>
                <a:lnTo>
                  <a:pt x="1918054" y="0"/>
                </a:lnTo>
                <a:lnTo>
                  <a:pt x="1918054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4514104" y="0"/>
            <a:ext cx="8325592" cy="1952730"/>
          </a:xfrm>
          <a:custGeom>
            <a:avLst/>
            <a:gdLst/>
            <a:ahLst/>
            <a:cxnLst/>
            <a:rect r="r" b="b" t="t" l="l"/>
            <a:pathLst>
              <a:path h="1952730" w="8325592">
                <a:moveTo>
                  <a:pt x="8325592" y="0"/>
                </a:moveTo>
                <a:lnTo>
                  <a:pt x="0" y="0"/>
                </a:lnTo>
                <a:lnTo>
                  <a:pt x="0" y="1952730"/>
                </a:lnTo>
                <a:lnTo>
                  <a:pt x="8325592" y="1952730"/>
                </a:lnTo>
                <a:lnTo>
                  <a:pt x="832559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736248" y="6961938"/>
            <a:ext cx="421695" cy="2296362"/>
          </a:xfrm>
          <a:custGeom>
            <a:avLst/>
            <a:gdLst/>
            <a:ahLst/>
            <a:cxnLst/>
            <a:rect r="r" b="b" t="t" l="l"/>
            <a:pathLst>
              <a:path h="2296362" w="421695">
                <a:moveTo>
                  <a:pt x="0" y="0"/>
                </a:moveTo>
                <a:lnTo>
                  <a:pt x="421696" y="0"/>
                </a:lnTo>
                <a:lnTo>
                  <a:pt x="421696" y="2296362"/>
                </a:lnTo>
                <a:lnTo>
                  <a:pt x="0" y="22963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4368804" y="6819949"/>
            <a:ext cx="447770" cy="2438351"/>
          </a:xfrm>
          <a:custGeom>
            <a:avLst/>
            <a:gdLst/>
            <a:ahLst/>
            <a:cxnLst/>
            <a:rect r="r" b="b" t="t" l="l"/>
            <a:pathLst>
              <a:path h="2438351" w="447770">
                <a:moveTo>
                  <a:pt x="447770" y="0"/>
                </a:moveTo>
                <a:lnTo>
                  <a:pt x="0" y="0"/>
                </a:lnTo>
                <a:lnTo>
                  <a:pt x="0" y="2438351"/>
                </a:lnTo>
                <a:lnTo>
                  <a:pt x="447770" y="2438351"/>
                </a:lnTo>
                <a:lnTo>
                  <a:pt x="44777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56198" y="9366187"/>
            <a:ext cx="2289328" cy="457866"/>
          </a:xfrm>
          <a:custGeom>
            <a:avLst/>
            <a:gdLst/>
            <a:ahLst/>
            <a:cxnLst/>
            <a:rect r="r" b="b" t="t" l="l"/>
            <a:pathLst>
              <a:path h="457866" w="2289328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0862" y="9366187"/>
            <a:ext cx="2289328" cy="457866"/>
          </a:xfrm>
          <a:custGeom>
            <a:avLst/>
            <a:gdLst/>
            <a:ahLst/>
            <a:cxnLst/>
            <a:rect r="r" b="b" t="t" l="l"/>
            <a:pathLst>
              <a:path h="457866" w="2289328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824812" y="9401600"/>
            <a:ext cx="1918053" cy="383611"/>
          </a:xfrm>
          <a:custGeom>
            <a:avLst/>
            <a:gdLst/>
            <a:ahLst/>
            <a:cxnLst/>
            <a:rect r="r" b="b" t="t" l="l"/>
            <a:pathLst>
              <a:path h="383611" w="1918053">
                <a:moveTo>
                  <a:pt x="0" y="0"/>
                </a:moveTo>
                <a:lnTo>
                  <a:pt x="1918053" y="0"/>
                </a:lnTo>
                <a:lnTo>
                  <a:pt x="1918053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183095" y="9401600"/>
            <a:ext cx="1918053" cy="383611"/>
          </a:xfrm>
          <a:custGeom>
            <a:avLst/>
            <a:gdLst/>
            <a:ahLst/>
            <a:cxnLst/>
            <a:rect r="r" b="b" t="t" l="l"/>
            <a:pathLst>
              <a:path h="383611" w="1918053">
                <a:moveTo>
                  <a:pt x="0" y="0"/>
                </a:moveTo>
                <a:lnTo>
                  <a:pt x="1918054" y="0"/>
                </a:lnTo>
                <a:lnTo>
                  <a:pt x="1918054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9098290">
            <a:off x="3118898" y="1936279"/>
            <a:ext cx="2032019" cy="912561"/>
          </a:xfrm>
          <a:custGeom>
            <a:avLst/>
            <a:gdLst/>
            <a:ahLst/>
            <a:cxnLst/>
            <a:rect r="r" b="b" t="t" l="l"/>
            <a:pathLst>
              <a:path h="912561" w="2032019">
                <a:moveTo>
                  <a:pt x="0" y="0"/>
                </a:moveTo>
                <a:lnTo>
                  <a:pt x="2032019" y="0"/>
                </a:lnTo>
                <a:lnTo>
                  <a:pt x="2032019" y="912561"/>
                </a:lnTo>
                <a:lnTo>
                  <a:pt x="0" y="9125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3509209">
            <a:off x="8485805" y="1863800"/>
            <a:ext cx="1628188" cy="731204"/>
          </a:xfrm>
          <a:custGeom>
            <a:avLst/>
            <a:gdLst/>
            <a:ahLst/>
            <a:cxnLst/>
            <a:rect r="r" b="b" t="t" l="l"/>
            <a:pathLst>
              <a:path h="731204" w="1628188">
                <a:moveTo>
                  <a:pt x="0" y="0"/>
                </a:moveTo>
                <a:lnTo>
                  <a:pt x="1628188" y="0"/>
                </a:lnTo>
                <a:lnTo>
                  <a:pt x="1628188" y="731205"/>
                </a:lnTo>
                <a:lnTo>
                  <a:pt x="0" y="7312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7519843">
            <a:off x="6899430" y="1854257"/>
            <a:ext cx="1628188" cy="731204"/>
          </a:xfrm>
          <a:custGeom>
            <a:avLst/>
            <a:gdLst/>
            <a:ahLst/>
            <a:cxnLst/>
            <a:rect r="r" b="b" t="t" l="l"/>
            <a:pathLst>
              <a:path h="731204" w="1628188">
                <a:moveTo>
                  <a:pt x="0" y="0"/>
                </a:moveTo>
                <a:lnTo>
                  <a:pt x="1628188" y="0"/>
                </a:lnTo>
                <a:lnTo>
                  <a:pt x="1628188" y="731204"/>
                </a:lnTo>
                <a:lnTo>
                  <a:pt x="0" y="7312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943413" y="1527662"/>
            <a:ext cx="2289328" cy="1294561"/>
          </a:xfrm>
          <a:custGeom>
            <a:avLst/>
            <a:gdLst/>
            <a:ahLst/>
            <a:cxnLst/>
            <a:rect r="r" b="b" t="t" l="l"/>
            <a:pathLst>
              <a:path h="1294561" w="2289328">
                <a:moveTo>
                  <a:pt x="0" y="0"/>
                </a:moveTo>
                <a:lnTo>
                  <a:pt x="2289328" y="0"/>
                </a:lnTo>
                <a:lnTo>
                  <a:pt x="2289328" y="1294560"/>
                </a:lnTo>
                <a:lnTo>
                  <a:pt x="0" y="12945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5507188" y="2326356"/>
            <a:ext cx="1175805" cy="1576353"/>
          </a:xfrm>
          <a:custGeom>
            <a:avLst/>
            <a:gdLst/>
            <a:ahLst/>
            <a:cxnLst/>
            <a:rect r="r" b="b" t="t" l="l"/>
            <a:pathLst>
              <a:path h="1576353" w="1175805">
                <a:moveTo>
                  <a:pt x="0" y="0"/>
                </a:moveTo>
                <a:lnTo>
                  <a:pt x="1175804" y="0"/>
                </a:lnTo>
                <a:lnTo>
                  <a:pt x="1175804" y="1576353"/>
                </a:lnTo>
                <a:lnTo>
                  <a:pt x="0" y="157635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952990" y="2286639"/>
            <a:ext cx="1784438" cy="1980150"/>
          </a:xfrm>
          <a:custGeom>
            <a:avLst/>
            <a:gdLst/>
            <a:ahLst/>
            <a:cxnLst/>
            <a:rect r="r" b="b" t="t" l="l"/>
            <a:pathLst>
              <a:path h="1980150" w="1784438">
                <a:moveTo>
                  <a:pt x="0" y="0"/>
                </a:moveTo>
                <a:lnTo>
                  <a:pt x="1784438" y="0"/>
                </a:lnTo>
                <a:lnTo>
                  <a:pt x="1784438" y="1980150"/>
                </a:lnTo>
                <a:lnTo>
                  <a:pt x="0" y="1980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232741" y="445262"/>
            <a:ext cx="10888318" cy="1128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43"/>
              </a:lnSpc>
            </a:pPr>
            <a:r>
              <a:rPr lang="en-US" sz="7857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DÉMARCHE 10' 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1918441">
            <a:off x="11611282" y="1468887"/>
            <a:ext cx="1761755" cy="791188"/>
          </a:xfrm>
          <a:custGeom>
            <a:avLst/>
            <a:gdLst/>
            <a:ahLst/>
            <a:cxnLst/>
            <a:rect r="r" b="b" t="t" l="l"/>
            <a:pathLst>
              <a:path h="791188" w="1761755">
                <a:moveTo>
                  <a:pt x="0" y="0"/>
                </a:moveTo>
                <a:lnTo>
                  <a:pt x="1761755" y="0"/>
                </a:lnTo>
                <a:lnTo>
                  <a:pt x="1761755" y="791188"/>
                </a:lnTo>
                <a:lnTo>
                  <a:pt x="0" y="7911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915896" y="631050"/>
            <a:ext cx="4202371" cy="2864522"/>
          </a:xfrm>
          <a:custGeom>
            <a:avLst/>
            <a:gdLst/>
            <a:ahLst/>
            <a:cxnLst/>
            <a:rect r="r" b="b" t="t" l="l"/>
            <a:pathLst>
              <a:path h="2864522" w="4202371">
                <a:moveTo>
                  <a:pt x="0" y="0"/>
                </a:moveTo>
                <a:lnTo>
                  <a:pt x="4202371" y="0"/>
                </a:lnTo>
                <a:lnTo>
                  <a:pt x="4202371" y="2864521"/>
                </a:lnTo>
                <a:lnTo>
                  <a:pt x="0" y="286452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-4216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3939931" y="1508405"/>
            <a:ext cx="1753287" cy="1203193"/>
          </a:xfrm>
          <a:custGeom>
            <a:avLst/>
            <a:gdLst/>
            <a:ahLst/>
            <a:cxnLst/>
            <a:rect r="r" b="b" t="t" l="l"/>
            <a:pathLst>
              <a:path h="1203193" w="1753287">
                <a:moveTo>
                  <a:pt x="0" y="0"/>
                </a:moveTo>
                <a:lnTo>
                  <a:pt x="1753287" y="0"/>
                </a:lnTo>
                <a:lnTo>
                  <a:pt x="1753287" y="1203193"/>
                </a:lnTo>
                <a:lnTo>
                  <a:pt x="0" y="120319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4100742" y="6273274"/>
            <a:ext cx="3439034" cy="3176807"/>
          </a:xfrm>
          <a:custGeom>
            <a:avLst/>
            <a:gdLst/>
            <a:ahLst/>
            <a:cxnLst/>
            <a:rect r="r" b="b" t="t" l="l"/>
            <a:pathLst>
              <a:path h="3176807" w="3439034">
                <a:moveTo>
                  <a:pt x="0" y="0"/>
                </a:moveTo>
                <a:lnTo>
                  <a:pt x="3439033" y="0"/>
                </a:lnTo>
                <a:lnTo>
                  <a:pt x="3439033" y="3176808"/>
                </a:lnTo>
                <a:lnTo>
                  <a:pt x="0" y="317680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9144000" y="4285839"/>
            <a:ext cx="4723125" cy="9823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86"/>
              </a:lnSpc>
            </a:pPr>
            <a:r>
              <a:rPr lang="en-US" sz="2351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ON SE SOUVIENT D’UNE SITUATION SIMILAIRE RENCONTRÉE EN CLASSE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345350" y="3102668"/>
            <a:ext cx="3390898" cy="9036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66"/>
              </a:lnSpc>
            </a:pPr>
            <a:r>
              <a:rPr lang="en-US" sz="2151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ON OBSERVE LES DONNÉES APPARENTES DANS LA PHOTO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990190" y="4077868"/>
            <a:ext cx="4481092" cy="3968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26"/>
              </a:lnSpc>
            </a:pPr>
            <a:r>
              <a:rPr lang="en-US" sz="2751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ON SE DEMANDE ....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7905378" y="6422095"/>
            <a:ext cx="6215681" cy="32426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88"/>
              </a:lnSpc>
            </a:pPr>
            <a:r>
              <a:rPr lang="en-US" sz="3163" spc="-94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La réponse ne doit pas se trouver directement sur la photo; les élèves doivent être en situation de recherche/ calcul / verbalisation et validation par une phrase réponse.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472321" y="5459007"/>
            <a:ext cx="2457082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je vois ....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3564875" y="3568766"/>
            <a:ext cx="4723125" cy="9823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86"/>
              </a:lnSpc>
            </a:pPr>
            <a:r>
              <a:rPr lang="en-US" sz="2351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ON ÉCRIT UNE SITUATION QUI DEMANDE UNE RECHERCHE, UN CALCUL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DAG3sXUOQPI</dc:identifier>
  <dcterms:modified xsi:type="dcterms:W3CDTF">2011-08-01T06:04:30Z</dcterms:modified>
  <cp:revision>1</cp:revision>
  <dc:title>M@ths en vie en polynesie</dc:title>
</cp:coreProperties>
</file>